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harts/chart13.xml" ContentType="application/vnd.openxmlformats-officedocument.drawingml.char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charts/chart16.xml" ContentType="application/vnd.openxmlformats-officedocument.drawingml.char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charts/chart14.xml" ContentType="application/vnd.openxmlformats-officedocument.drawingml.char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charts/chart15.xml" ContentType="application/vnd.openxmlformats-officedocument.drawingml.char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54"/>
  </p:notesMasterIdLst>
  <p:handoutMasterIdLst>
    <p:handoutMasterId r:id="rId55"/>
  </p:handoutMasterIdLst>
  <p:sldIdLst>
    <p:sldId id="315" r:id="rId3"/>
    <p:sldId id="298" r:id="rId4"/>
    <p:sldId id="286" r:id="rId5"/>
    <p:sldId id="299" r:id="rId6"/>
    <p:sldId id="270" r:id="rId7"/>
    <p:sldId id="300" r:id="rId8"/>
    <p:sldId id="273" r:id="rId9"/>
    <p:sldId id="316" r:id="rId10"/>
    <p:sldId id="317" r:id="rId11"/>
    <p:sldId id="318" r:id="rId12"/>
    <p:sldId id="319" r:id="rId13"/>
    <p:sldId id="320" r:id="rId14"/>
    <p:sldId id="321" r:id="rId15"/>
    <p:sldId id="323" r:id="rId16"/>
    <p:sldId id="324" r:id="rId17"/>
    <p:sldId id="325" r:id="rId18"/>
    <p:sldId id="277" r:id="rId19"/>
    <p:sldId id="276" r:id="rId20"/>
    <p:sldId id="279" r:id="rId21"/>
    <p:sldId id="281" r:id="rId22"/>
    <p:sldId id="282" r:id="rId23"/>
    <p:sldId id="283" r:id="rId24"/>
    <p:sldId id="284" r:id="rId25"/>
    <p:sldId id="269" r:id="rId26"/>
    <p:sldId id="302" r:id="rId27"/>
    <p:sldId id="313" r:id="rId28"/>
    <p:sldId id="271" r:id="rId29"/>
    <p:sldId id="258" r:id="rId30"/>
    <p:sldId id="303" r:id="rId31"/>
    <p:sldId id="288" r:id="rId32"/>
    <p:sldId id="304" r:id="rId33"/>
    <p:sldId id="265" r:id="rId34"/>
    <p:sldId id="259" r:id="rId35"/>
    <p:sldId id="289" r:id="rId36"/>
    <p:sldId id="260" r:id="rId37"/>
    <p:sldId id="290" r:id="rId38"/>
    <p:sldId id="291" r:id="rId39"/>
    <p:sldId id="261" r:id="rId40"/>
    <p:sldId id="292" r:id="rId41"/>
    <p:sldId id="294" r:id="rId42"/>
    <p:sldId id="295" r:id="rId43"/>
    <p:sldId id="263" r:id="rId44"/>
    <p:sldId id="296" r:id="rId45"/>
    <p:sldId id="307" r:id="rId46"/>
    <p:sldId id="308" r:id="rId47"/>
    <p:sldId id="309" r:id="rId48"/>
    <p:sldId id="305" r:id="rId49"/>
    <p:sldId id="267" r:id="rId50"/>
    <p:sldId id="310" r:id="rId51"/>
    <p:sldId id="312" r:id="rId52"/>
    <p:sldId id="275" r:id="rId53"/>
  </p:sldIdLst>
  <p:sldSz cx="9906000" cy="6858000" type="A4"/>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0000CC"/>
    <a:srgbClr val="FF3300"/>
    <a:srgbClr val="FFCCCC"/>
    <a:srgbClr val="CCECFF"/>
    <a:srgbClr val="CCFFFF"/>
    <a:srgbClr val="CC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20" autoAdjust="0"/>
    <p:restoredTop sz="85943" autoAdjust="0"/>
  </p:normalViewPr>
  <p:slideViewPr>
    <p:cSldViewPr snapToGrid="0">
      <p:cViewPr>
        <p:scale>
          <a:sx n="75" d="100"/>
          <a:sy n="75" d="100"/>
        </p:scale>
        <p:origin x="-2340" y="-546"/>
      </p:cViewPr>
      <p:guideLst>
        <p:guide orient="horz" pos="2160"/>
        <p:guide pos="3120"/>
      </p:guideLst>
    </p:cSldViewPr>
  </p:slideViewPr>
  <p:notesTextViewPr>
    <p:cViewPr>
      <p:scale>
        <a:sx n="1" d="1"/>
        <a:sy n="1" d="1"/>
      </p:scale>
      <p:origin x="0" y="0"/>
    </p:cViewPr>
  </p:notesTextViewPr>
  <p:notesViewPr>
    <p:cSldViewPr snapToGrid="0">
      <p:cViewPr varScale="1">
        <p:scale>
          <a:sx n="79" d="100"/>
          <a:sy n="79" d="100"/>
        </p:scale>
        <p:origin x="3336" y="108"/>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ujii\Dropbox\&#28040;&#36027;&#32773;&#24193;&#39135;&#21697;&#12525;&#12473;\&#12527;&#12540;&#12463;&#12471;&#12519;&#12483;&#12503;web&#20844;&#38283;&#29992;&#36039;&#26009;\Book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Fujii\Dropbox\&#28040;&#36027;&#32773;&#24193;&#39135;&#21697;&#12525;&#12473;\&#12450;&#12531;&#12465;&#12540;&#12488;\131105&#29983;&#12372;&#12415;&#38598;&#35336;&#31080;(&#20837;&#21147;&#28168;).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Fujii\Dropbox\&#28040;&#36027;&#32773;&#24193;&#39135;&#21697;&#12525;&#12473;\&#12450;&#12531;&#12465;&#12540;&#12488;\131105&#29983;&#12372;&#12415;&#38598;&#35336;&#31080;(&#20837;&#21147;&#28168;).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Fujii\Dropbox\&#28040;&#36027;&#32773;&#24193;&#39135;&#21697;&#12525;&#12473;\&#12450;&#12531;&#12465;&#12540;&#12488;\131105&#29983;&#12372;&#12415;&#38598;&#35336;&#31080;(&#20837;&#21147;&#28168;)&#25968;&#24335;&#35330;&#2749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Fujii\Dropbox\&#28040;&#36027;&#32773;&#24193;&#39135;&#21697;&#12525;&#12473;\&#12450;&#12531;&#12465;&#12540;&#12488;\131105&#29983;&#12372;&#12415;&#38598;&#35336;&#31080;(&#20837;&#21147;&#28168;)&#25968;&#24335;&#35330;&#2749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Fujii\Dropbox\&#28040;&#36027;&#32773;&#24193;&#39135;&#21697;&#12525;&#12473;\&#12450;&#12531;&#12465;&#12540;&#12488;\131105&#29983;&#12372;&#12415;&#38598;&#35336;&#31080;(&#20837;&#21147;&#28168;)&#25968;&#24335;&#35330;&#27491;.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Fujii\Dropbox\&#28040;&#36027;&#32773;&#24193;&#39135;&#21697;&#12525;&#12473;\&#12450;&#12531;&#12465;&#12540;&#12488;\131105&#29983;&#12372;&#12415;&#38598;&#35336;&#31080;(&#20837;&#21147;&#28168;)&#25968;&#24335;&#35330;&#27491;.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Fujii\Dropbox\&#28040;&#36027;&#32773;&#24193;&#39135;&#21697;&#12525;&#12473;\&#12450;&#12531;&#12465;&#12540;&#12488;\131105&#29983;&#12372;&#12415;&#38598;&#35336;&#31080;(&#20837;&#21147;&#28168;)&#25968;&#24335;&#35330;&#2749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ujii\Dropbox\&#28040;&#36027;&#32773;&#24193;&#39135;&#21697;&#12525;&#12473;\&#12527;&#12540;&#12463;&#12471;&#12519;&#12483;&#12503;web&#20844;&#38283;&#29992;&#36039;&#26009;\Book1.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Fujii\Dropbox\&#28040;&#36027;&#32773;&#24193;&#39135;&#21697;&#12525;&#12473;\&#12527;&#12540;&#12463;&#12471;&#12519;&#12483;&#12503;web&#20844;&#38283;&#29992;&#36039;&#26009;\Book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Fujii\Dropbox\&#28040;&#36027;&#32773;&#24193;&#39135;&#21697;&#12525;&#12473;\&#12450;&#12531;&#12465;&#12540;&#12488;\131105&#29983;&#12372;&#12415;&#38598;&#35336;&#31080;(&#20837;&#21147;&#28168;).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Fujii\Dropbox\&#28040;&#36027;&#32773;&#24193;&#39135;&#21697;&#12525;&#12473;\&#12450;&#12531;&#12465;&#12540;&#12488;\131105&#29983;&#12372;&#12415;&#38598;&#35336;&#31080;(&#20837;&#21147;&#28168;).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Fujii\Dropbox\&#28040;&#36027;&#32773;&#24193;&#39135;&#21697;&#12525;&#12473;\&#12450;&#12531;&#12465;&#12540;&#12488;\131105&#29983;&#12372;&#12415;&#38598;&#35336;&#31080;(&#20837;&#21147;&#28168;).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Fujii\Dropbox\&#28040;&#36027;&#32773;&#24193;&#39135;&#21697;&#12525;&#12473;\&#12450;&#12531;&#12465;&#12540;&#12488;\131105&#29983;&#12372;&#12415;&#38598;&#35336;&#31080;(&#20837;&#21147;&#28168;).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Fujii\Dropbox\&#28040;&#36027;&#32773;&#24193;&#39135;&#21697;&#12525;&#12473;\&#12450;&#12531;&#12465;&#12540;&#12488;\131105&#29983;&#12372;&#12415;&#38598;&#35336;&#31080;(&#20837;&#21147;&#28168;).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Fujii\Dropbox\&#28040;&#36027;&#32773;&#24193;&#39135;&#21697;&#12525;&#12473;\&#12450;&#12531;&#12465;&#12540;&#12488;\131105&#29983;&#12372;&#12415;&#38598;&#35336;&#31080;(&#20837;&#21147;&#2816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col"/>
        <c:grouping val="clustered"/>
        <c:ser>
          <c:idx val="0"/>
          <c:order val="0"/>
          <c:spPr>
            <a:ln>
              <a:solidFill>
                <a:schemeClr val="tx1"/>
              </a:solidFill>
            </a:ln>
          </c:spPr>
          <c:dLbls>
            <c:numFmt formatCode="0_ " sourceLinked="0"/>
            <c:spPr>
              <a:noFill/>
              <a:ln>
                <a:noFill/>
              </a:ln>
              <a:effectLst/>
            </c:spPr>
            <c:showVal val="1"/>
            <c:extLst>
              <c:ext xmlns:c15="http://schemas.microsoft.com/office/drawing/2012/chart" uri="{CE6537A1-D6FC-4f65-9D91-7224C49458BB}">
                <c15:showLeaderLines val="0"/>
              </c:ext>
            </c:extLst>
          </c:dLbls>
          <c:cat>
            <c:strRef>
              <c:f>Sheet5!$A$47:$F$47</c:f>
              <c:strCache>
                <c:ptCount val="6"/>
                <c:pt idx="0">
                  <c:v>H19</c:v>
                </c:pt>
                <c:pt idx="1">
                  <c:v>H20</c:v>
                </c:pt>
                <c:pt idx="2">
                  <c:v>H21</c:v>
                </c:pt>
                <c:pt idx="3">
                  <c:v>H22</c:v>
                </c:pt>
                <c:pt idx="4">
                  <c:v>H23</c:v>
                </c:pt>
                <c:pt idx="5">
                  <c:v>H24</c:v>
                </c:pt>
              </c:strCache>
            </c:strRef>
          </c:cat>
          <c:val>
            <c:numRef>
              <c:f>Sheet5!$A$48:$F$48</c:f>
              <c:numCache>
                <c:formatCode>General</c:formatCode>
                <c:ptCount val="6"/>
                <c:pt idx="0">
                  <c:v>251887</c:v>
                </c:pt>
                <c:pt idx="1">
                  <c:v>245032</c:v>
                </c:pt>
                <c:pt idx="2">
                  <c:v>216493</c:v>
                </c:pt>
                <c:pt idx="3">
                  <c:v>214033</c:v>
                </c:pt>
                <c:pt idx="4">
                  <c:v>217814</c:v>
                </c:pt>
                <c:pt idx="5">
                  <c:v>217329</c:v>
                </c:pt>
              </c:numCache>
            </c:numRef>
          </c:val>
        </c:ser>
        <c:dLbls/>
        <c:axId val="176530176"/>
        <c:axId val="176531712"/>
      </c:barChart>
      <c:catAx>
        <c:axId val="176530176"/>
        <c:scaling>
          <c:orientation val="minMax"/>
        </c:scaling>
        <c:axPos val="b"/>
        <c:numFmt formatCode="General" sourceLinked="0"/>
        <c:majorTickMark val="none"/>
        <c:tickLblPos val="nextTo"/>
        <c:crossAx val="176531712"/>
        <c:crosses val="autoZero"/>
        <c:auto val="1"/>
        <c:lblAlgn val="ctr"/>
        <c:lblOffset val="100"/>
      </c:catAx>
      <c:valAx>
        <c:axId val="176531712"/>
        <c:scaling>
          <c:orientation val="minMax"/>
        </c:scaling>
        <c:axPos val="l"/>
        <c:majorGridlines/>
        <c:numFmt formatCode="General" sourceLinked="1"/>
        <c:majorTickMark val="none"/>
        <c:tickLblPos val="nextTo"/>
        <c:crossAx val="176530176"/>
        <c:crosses val="autoZero"/>
        <c:crossBetween val="between"/>
        <c:dispUnits>
          <c:builtInUnit val="thousands"/>
        </c:dispUnits>
      </c:valAx>
    </c:plotArea>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sz="2800"/>
            </a:pPr>
            <a:r>
              <a:rPr lang="ja-JP" altLang="en-US" sz="2800" dirty="0" smtClean="0"/>
              <a:t>調査</a:t>
            </a:r>
            <a:r>
              <a:rPr lang="en-US" altLang="ja-JP" sz="2800" dirty="0" smtClean="0"/>
              <a:t>2</a:t>
            </a:r>
            <a:r>
              <a:rPr lang="ja-JP" altLang="en-US" sz="2800" dirty="0"/>
              <a:t>回目</a:t>
            </a:r>
          </a:p>
        </c:rich>
      </c:tx>
      <c:layout/>
    </c:title>
    <c:plotArea>
      <c:layout/>
      <c:pieChart>
        <c:varyColors val="1"/>
        <c:ser>
          <c:idx val="1"/>
          <c:order val="0"/>
          <c:tx>
            <c:strRef>
              <c:f>結果比較グラフ!$C$17</c:f>
              <c:strCache>
                <c:ptCount val="1"/>
                <c:pt idx="0">
                  <c:v>2回目</c:v>
                </c:pt>
              </c:strCache>
            </c:strRef>
          </c:tx>
          <c:spPr>
            <a:ln>
              <a:solidFill>
                <a:prstClr val="black"/>
              </a:solidFill>
            </a:ln>
          </c:spPr>
          <c:dLbls>
            <c:dLbl>
              <c:idx val="0"/>
              <c:layout>
                <c:manualLayout>
                  <c:x val="-0.25065245726495738"/>
                  <c:y val="-5.0488425925925985E-2"/>
                </c:manualLayout>
              </c:layout>
              <c:tx>
                <c:rich>
                  <a:bodyPr/>
                  <a:lstStyle/>
                  <a:p>
                    <a:r>
                      <a:rPr lang="ja-JP" altLang="en-US" sz="1400" b="1"/>
                      <a:t>賞</a:t>
                    </a:r>
                    <a:r>
                      <a:rPr lang="ja-JP" altLang="en-US"/>
                      <a:t>味・消費期限切れ前
</a:t>
                    </a:r>
                    <a:r>
                      <a:rPr lang="en-US" altLang="ja-JP"/>
                      <a:t>47%</a:t>
                    </a:r>
                    <a:endParaRPr lang="ja-JP" altLang="en-US"/>
                  </a:p>
                </c:rich>
              </c:tx>
              <c:showCatName val="1"/>
              <c:showPercent val="1"/>
              <c:extLst>
                <c:ext xmlns:c15="http://schemas.microsoft.com/office/drawing/2012/chart" uri="{CE6537A1-D6FC-4f65-9D91-7224C49458BB}"/>
              </c:extLst>
            </c:dLbl>
            <c:dLbl>
              <c:idx val="1"/>
              <c:layout>
                <c:manualLayout>
                  <c:x val="0.25335544871794885"/>
                  <c:y val="-0.15637847222222243"/>
                </c:manualLayout>
              </c:layout>
              <c:tx>
                <c:rich>
                  <a:bodyPr/>
                  <a:lstStyle/>
                  <a:p>
                    <a:r>
                      <a:rPr lang="ja-JP" altLang="en-US" sz="1400" b="1"/>
                      <a:t>賞</a:t>
                    </a:r>
                    <a:r>
                      <a:rPr lang="ja-JP" altLang="en-US"/>
                      <a:t>味・消費期限切れ後
</a:t>
                    </a:r>
                    <a:r>
                      <a:rPr lang="en-US" altLang="ja-JP"/>
                      <a:t>53%</a:t>
                    </a:r>
                    <a:endParaRPr lang="ja-JP" altLang="en-US"/>
                  </a:p>
                </c:rich>
              </c:tx>
              <c:showCatName val="1"/>
              <c:showPercent val="1"/>
              <c:extLst>
                <c:ext xmlns:c15="http://schemas.microsoft.com/office/drawing/2012/chart" uri="{CE6537A1-D6FC-4f65-9D91-7224C49458BB}"/>
              </c:extLst>
            </c:dLbl>
            <c:spPr>
              <a:noFill/>
              <a:ln>
                <a:noFill/>
              </a:ln>
              <a:effectLst/>
            </c:spPr>
            <c:txPr>
              <a:bodyPr/>
              <a:lstStyle/>
              <a:p>
                <a:pPr>
                  <a:defRPr sz="1400" b="1"/>
                </a:pPr>
                <a:endParaRPr lang="ja-JP"/>
              </a:p>
            </c:txPr>
            <c:showCatName val="1"/>
            <c:showPercent val="1"/>
            <c:showLeaderLines val="1"/>
            <c:extLst>
              <c:ext xmlns:c15="http://schemas.microsoft.com/office/drawing/2012/chart" uri="{CE6537A1-D6FC-4f65-9D91-7224C49458BB}"/>
            </c:extLst>
          </c:dLbls>
          <c:cat>
            <c:strRef>
              <c:f>結果比較グラフ!$A$18:$A$19</c:f>
              <c:strCache>
                <c:ptCount val="2"/>
                <c:pt idx="0">
                  <c:v>賞味・消費期限が付されていない食品</c:v>
                </c:pt>
                <c:pt idx="1">
                  <c:v>賞味・消費期限が付された食品</c:v>
                </c:pt>
              </c:strCache>
            </c:strRef>
          </c:cat>
          <c:val>
            <c:numRef>
              <c:f>結果比較グラフ!$C$18:$C$19</c:f>
              <c:numCache>
                <c:formatCode>0_ </c:formatCode>
                <c:ptCount val="2"/>
                <c:pt idx="0">
                  <c:v>46.59108319289107</c:v>
                </c:pt>
                <c:pt idx="1">
                  <c:v>53.40891680710898</c:v>
                </c:pt>
              </c:numCache>
            </c:numRef>
          </c:val>
        </c:ser>
        <c:dLbls>
          <c:showCatName val="1"/>
          <c:showPercent val="1"/>
        </c:dLbls>
        <c:firstSliceAng val="0"/>
      </c:pieChart>
    </c:plotArea>
    <c:plotVisOnly val="1"/>
    <c:dispBlanksAs val="zero"/>
  </c:chart>
  <c:spPr>
    <a:ln>
      <a:noFill/>
    </a:ln>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sz="2800"/>
            </a:pPr>
            <a:r>
              <a:rPr lang="ja-JP" altLang="en-US" sz="2800" dirty="0" smtClean="0"/>
              <a:t>調査</a:t>
            </a:r>
            <a:r>
              <a:rPr lang="en-US" altLang="ja-JP" sz="2800" dirty="0" smtClean="0"/>
              <a:t>1</a:t>
            </a:r>
            <a:r>
              <a:rPr lang="ja-JP" altLang="en-US" sz="2800" dirty="0"/>
              <a:t>回目</a:t>
            </a:r>
          </a:p>
        </c:rich>
      </c:tx>
      <c:layout/>
    </c:title>
    <c:plotArea>
      <c:layout/>
      <c:pieChart>
        <c:varyColors val="1"/>
        <c:ser>
          <c:idx val="0"/>
          <c:order val="0"/>
          <c:tx>
            <c:strRef>
              <c:f>結果比較グラフ!$B$17</c:f>
              <c:strCache>
                <c:ptCount val="1"/>
                <c:pt idx="0">
                  <c:v>1回目</c:v>
                </c:pt>
              </c:strCache>
            </c:strRef>
          </c:tx>
          <c:spPr>
            <a:ln>
              <a:solidFill>
                <a:prstClr val="black"/>
              </a:solidFill>
            </a:ln>
          </c:spPr>
          <c:dLbls>
            <c:dLbl>
              <c:idx val="0"/>
              <c:layout>
                <c:manualLayout>
                  <c:x val="-0.22596709401709436"/>
                  <c:y val="0.19682615740740741"/>
                </c:manualLayout>
              </c:layout>
              <c:tx>
                <c:rich>
                  <a:bodyPr/>
                  <a:lstStyle/>
                  <a:p>
                    <a:r>
                      <a:rPr lang="ja-JP" altLang="en-US" sz="1600" b="1"/>
                      <a:t>賞</a:t>
                    </a:r>
                    <a:r>
                      <a:rPr lang="ja-JP" altLang="en-US"/>
                      <a:t>味・消費期限切れ前</a:t>
                    </a:r>
                    <a:endParaRPr lang="en-US" altLang="ja-JP"/>
                  </a:p>
                  <a:p>
                    <a:r>
                      <a:rPr lang="en-US" altLang="ja-JP"/>
                      <a:t>30%</a:t>
                    </a:r>
                    <a:endParaRPr lang="ja-JP" altLang="en-US"/>
                  </a:p>
                </c:rich>
              </c:tx>
              <c:showVal val="1"/>
              <c:showCatName val="1"/>
              <c:showPercent val="1"/>
              <c:extLst>
                <c:ext xmlns:c15="http://schemas.microsoft.com/office/drawing/2012/chart" uri="{CE6537A1-D6FC-4f65-9D91-7224C49458BB}"/>
              </c:extLst>
            </c:dLbl>
            <c:dLbl>
              <c:idx val="1"/>
              <c:layout>
                <c:manualLayout>
                  <c:x val="0.24374583333333363"/>
                  <c:y val="-0.4122513888888889"/>
                </c:manualLayout>
              </c:layout>
              <c:tx>
                <c:rich>
                  <a:bodyPr/>
                  <a:lstStyle/>
                  <a:p>
                    <a:r>
                      <a:rPr lang="ja-JP" altLang="en-US" sz="1600" b="1" dirty="0"/>
                      <a:t>賞</a:t>
                    </a:r>
                    <a:r>
                      <a:rPr lang="ja-JP" altLang="en-US" dirty="0"/>
                      <a:t>味・消費期限</a:t>
                    </a:r>
                    <a:r>
                      <a:rPr lang="ja-JP" altLang="en-US" dirty="0" smtClean="0"/>
                      <a:t>切れ後</a:t>
                    </a:r>
                    <a:endParaRPr lang="en-US" altLang="ja-JP" dirty="0" smtClean="0"/>
                  </a:p>
                  <a:p>
                    <a:r>
                      <a:rPr lang="en-US" altLang="ja-JP" dirty="0" smtClean="0"/>
                      <a:t>70</a:t>
                    </a:r>
                    <a:r>
                      <a:rPr lang="en-US" altLang="ja-JP" dirty="0"/>
                      <a:t>%</a:t>
                    </a:r>
                    <a:endParaRPr lang="ja-JP" altLang="en-US" dirty="0"/>
                  </a:p>
                </c:rich>
              </c:tx>
              <c:showVal val="1"/>
              <c:showCatName val="1"/>
              <c:showPercent val="1"/>
              <c:extLst>
                <c:ext xmlns:c15="http://schemas.microsoft.com/office/drawing/2012/chart" uri="{CE6537A1-D6FC-4f65-9D91-7224C49458BB}"/>
              </c:extLst>
            </c:dLbl>
            <c:spPr>
              <a:noFill/>
              <a:ln>
                <a:noFill/>
              </a:ln>
              <a:effectLst/>
            </c:spPr>
            <c:txPr>
              <a:bodyPr/>
              <a:lstStyle/>
              <a:p>
                <a:pPr>
                  <a:defRPr sz="1600" b="1"/>
                </a:pPr>
                <a:endParaRPr lang="ja-JP"/>
              </a:p>
            </c:txPr>
            <c:showVal val="1"/>
            <c:showCatName val="1"/>
            <c:showPercent val="1"/>
            <c:showLeaderLines val="1"/>
            <c:extLst>
              <c:ext xmlns:c15="http://schemas.microsoft.com/office/drawing/2012/chart" uri="{CE6537A1-D6FC-4f65-9D91-7224C49458BB}"/>
            </c:extLst>
          </c:dLbls>
          <c:cat>
            <c:strRef>
              <c:f>結果比較グラフ!$A$18:$A$19</c:f>
              <c:strCache>
                <c:ptCount val="2"/>
                <c:pt idx="0">
                  <c:v>賞味・消費期限が付されていない食品</c:v>
                </c:pt>
                <c:pt idx="1">
                  <c:v>賞味・消費期限が付された食品</c:v>
                </c:pt>
              </c:strCache>
            </c:strRef>
          </c:cat>
          <c:val>
            <c:numRef>
              <c:f>結果比較グラフ!$B$18:$B$19</c:f>
              <c:numCache>
                <c:formatCode>0_);[Red]\(0\)</c:formatCode>
                <c:ptCount val="2"/>
                <c:pt idx="0">
                  <c:v>30.055009168194701</c:v>
                </c:pt>
                <c:pt idx="1">
                  <c:v>69.944990831805384</c:v>
                </c:pt>
              </c:numCache>
            </c:numRef>
          </c:val>
        </c:ser>
        <c:ser>
          <c:idx val="1"/>
          <c:order val="1"/>
          <c:tx>
            <c:strRef>
              <c:f>結果比較グラフ!$C$17</c:f>
              <c:strCache>
                <c:ptCount val="1"/>
                <c:pt idx="0">
                  <c:v>2回目</c:v>
                </c:pt>
              </c:strCache>
            </c:strRef>
          </c:tx>
          <c:dLbls>
            <c:spPr>
              <a:noFill/>
              <a:ln>
                <a:noFill/>
              </a:ln>
              <a:effectLst/>
            </c:spPr>
            <c:showCatName val="1"/>
            <c:showPercent val="1"/>
            <c:showLeaderLines val="1"/>
            <c:extLst>
              <c:ext xmlns:c15="http://schemas.microsoft.com/office/drawing/2012/chart" uri="{CE6537A1-D6FC-4f65-9D91-7224C49458BB}"/>
            </c:extLst>
          </c:dLbls>
          <c:cat>
            <c:strRef>
              <c:f>結果比較グラフ!$A$18:$A$19</c:f>
              <c:strCache>
                <c:ptCount val="2"/>
                <c:pt idx="0">
                  <c:v>賞味・消費期限が付されていない食品</c:v>
                </c:pt>
                <c:pt idx="1">
                  <c:v>賞味・消費期限が付された食品</c:v>
                </c:pt>
              </c:strCache>
            </c:strRef>
          </c:cat>
          <c:val>
            <c:numRef>
              <c:f>結果比較グラフ!$C$18:$C$19</c:f>
              <c:numCache>
                <c:formatCode>0_ </c:formatCode>
                <c:ptCount val="2"/>
                <c:pt idx="0">
                  <c:v>46.59108319289107</c:v>
                </c:pt>
                <c:pt idx="1">
                  <c:v>53.40891680710898</c:v>
                </c:pt>
              </c:numCache>
            </c:numRef>
          </c:val>
        </c:ser>
        <c:dLbls>
          <c:showCatName val="1"/>
          <c:showPercent val="1"/>
        </c:dLbls>
        <c:firstSliceAng val="0"/>
      </c:pieChart>
    </c:plotArea>
    <c:plotVisOnly val="1"/>
    <c:dispBlanksAs val="zero"/>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bar"/>
        <c:grouping val="clustered"/>
        <c:ser>
          <c:idx val="0"/>
          <c:order val="0"/>
          <c:tx>
            <c:strRef>
              <c:f>家族の平均クロスグラフ!$B$9</c:f>
              <c:strCache>
                <c:ptCount val="1"/>
                <c:pt idx="0">
                  <c:v>平均</c:v>
                </c:pt>
              </c:strCache>
            </c:strRef>
          </c:tx>
          <c:dLbls>
            <c:numFmt formatCode="#,##0_);\(#,##0\)" sourceLinked="0"/>
            <c:spPr>
              <a:noFill/>
              <a:ln>
                <a:noFill/>
              </a:ln>
              <a:effectLst/>
            </c:spPr>
            <c:txPr>
              <a:bodyPr/>
              <a:lstStyle/>
              <a:p>
                <a:pPr>
                  <a:defRPr sz="1800"/>
                </a:pPr>
                <a:endParaRPr lang="ja-JP"/>
              </a:p>
            </c:txPr>
            <c:showVal val="1"/>
            <c:extLst>
              <c:ext xmlns:c15="http://schemas.microsoft.com/office/drawing/2012/chart" uri="{CE6537A1-D6FC-4f65-9D91-7224C49458BB}">
                <c15:showLeaderLines val="0"/>
              </c:ext>
            </c:extLst>
          </c:dLbls>
          <c:cat>
            <c:strRef>
              <c:f>家族の平均クロスグラフ!$A$10:$A$14</c:f>
              <c:strCache>
                <c:ptCount val="5"/>
                <c:pt idx="0">
                  <c:v>60代以上</c:v>
                </c:pt>
                <c:pt idx="1">
                  <c:v>50代</c:v>
                </c:pt>
                <c:pt idx="2">
                  <c:v>40代</c:v>
                </c:pt>
                <c:pt idx="3">
                  <c:v>30代</c:v>
                </c:pt>
                <c:pt idx="4">
                  <c:v>20代以下</c:v>
                </c:pt>
              </c:strCache>
            </c:strRef>
          </c:cat>
          <c:val>
            <c:numRef>
              <c:f>家族の平均クロスグラフ!$B$10:$B$14</c:f>
              <c:numCache>
                <c:formatCode>General</c:formatCode>
                <c:ptCount val="5"/>
                <c:pt idx="0">
                  <c:v>978.41666666666663</c:v>
                </c:pt>
                <c:pt idx="1">
                  <c:v>657.7</c:v>
                </c:pt>
                <c:pt idx="2">
                  <c:v>625.78571428571433</c:v>
                </c:pt>
                <c:pt idx="3">
                  <c:v>388.07142857142856</c:v>
                </c:pt>
                <c:pt idx="4">
                  <c:v>400.70138888888869</c:v>
                </c:pt>
              </c:numCache>
            </c:numRef>
          </c:val>
        </c:ser>
        <c:dLbls/>
        <c:axId val="177993984"/>
        <c:axId val="178065792"/>
      </c:barChart>
      <c:catAx>
        <c:axId val="177993984"/>
        <c:scaling>
          <c:orientation val="maxMin"/>
        </c:scaling>
        <c:axPos val="l"/>
        <c:title>
          <c:tx>
            <c:rich>
              <a:bodyPr/>
              <a:lstStyle/>
              <a:p>
                <a:pPr>
                  <a:defRPr sz="2400" b="0"/>
                </a:pPr>
                <a:r>
                  <a:rPr lang="ja-JP" altLang="en-US" sz="2400" b="0" dirty="0" smtClean="0"/>
                  <a:t>世帯平均</a:t>
                </a:r>
                <a:r>
                  <a:rPr lang="ja-JP" altLang="en-US" sz="2400" b="0" dirty="0"/>
                  <a:t>年齢</a:t>
                </a:r>
              </a:p>
            </c:rich>
          </c:tx>
          <c:layout/>
        </c:title>
        <c:numFmt formatCode="General" sourceLinked="0"/>
        <c:majorTickMark val="none"/>
        <c:tickLblPos val="nextTo"/>
        <c:txPr>
          <a:bodyPr/>
          <a:lstStyle/>
          <a:p>
            <a:pPr>
              <a:defRPr sz="1800"/>
            </a:pPr>
            <a:endParaRPr lang="ja-JP"/>
          </a:p>
        </c:txPr>
        <c:crossAx val="178065792"/>
        <c:crosses val="autoZero"/>
        <c:auto val="1"/>
        <c:lblAlgn val="ctr"/>
        <c:lblOffset val="100"/>
      </c:catAx>
      <c:valAx>
        <c:axId val="178065792"/>
        <c:scaling>
          <c:orientation val="minMax"/>
        </c:scaling>
        <c:axPos val="t"/>
        <c:majorGridlines/>
        <c:title>
          <c:tx>
            <c:rich>
              <a:bodyPr/>
              <a:lstStyle/>
              <a:p>
                <a:pPr>
                  <a:defRPr sz="2400" b="0"/>
                </a:pPr>
                <a:r>
                  <a:rPr lang="en-US" altLang="ja-JP" sz="2400" b="0" dirty="0"/>
                  <a:t>1</a:t>
                </a:r>
                <a:r>
                  <a:rPr lang="ja-JP" altLang="en-US" sz="2400" b="0" dirty="0"/>
                  <a:t>人当たりの調理</a:t>
                </a:r>
                <a:r>
                  <a:rPr lang="ja-JP" altLang="en-US" sz="2400" b="0" dirty="0" err="1"/>
                  <a:t>くず</a:t>
                </a:r>
                <a:r>
                  <a:rPr lang="ja-JP" altLang="en-US" sz="2400" b="0" dirty="0"/>
                  <a:t>量（</a:t>
                </a:r>
                <a:r>
                  <a:rPr lang="en-US" altLang="ja-JP" sz="2400" b="0" dirty="0"/>
                  <a:t>g</a:t>
                </a:r>
                <a:r>
                  <a:rPr lang="ja-JP" altLang="en-US" sz="2400" b="0" dirty="0" smtClean="0"/>
                  <a:t>）／週</a:t>
                </a:r>
                <a:endParaRPr lang="ja-JP" altLang="en-US" sz="2400" b="0" dirty="0"/>
              </a:p>
            </c:rich>
          </c:tx>
          <c:layout/>
        </c:title>
        <c:numFmt formatCode="General" sourceLinked="1"/>
        <c:tickLblPos val="nextTo"/>
        <c:crossAx val="177993984"/>
        <c:crosses val="autoZero"/>
        <c:crossBetween val="between"/>
      </c:valAx>
    </c:plotArea>
    <c:plotVisOnly val="1"/>
    <c:dispBlanksAs val="gap"/>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bar"/>
        <c:grouping val="percentStacked"/>
        <c:ser>
          <c:idx val="0"/>
          <c:order val="0"/>
          <c:tx>
            <c:strRef>
              <c:f>'家族の平均クロスグラフ (2)'!$AE$32</c:f>
              <c:strCache>
                <c:ptCount val="1"/>
                <c:pt idx="0">
                  <c:v>時々ある</c:v>
                </c:pt>
              </c:strCache>
            </c:strRef>
          </c:tx>
          <c:dLbls>
            <c:dLbl>
              <c:idx val="0"/>
              <c:layout/>
              <c:tx>
                <c:rich>
                  <a:bodyPr/>
                  <a:lstStyle/>
                  <a:p>
                    <a:pPr>
                      <a:defRPr sz="1800"/>
                    </a:pPr>
                    <a:r>
                      <a:rPr lang="ja-JP" altLang="en-US" sz="1800" dirty="0" smtClean="0"/>
                      <a:t>同じものを購入してしまう　</a:t>
                    </a:r>
                    <a:r>
                      <a:rPr lang="en-US" altLang="ja-JP" sz="1800" dirty="0" smtClean="0"/>
                      <a:t>89</a:t>
                    </a:r>
                    <a:endParaRPr lang="ja-JP" altLang="en-US" sz="1800" dirty="0"/>
                  </a:p>
                </c:rich>
              </c:tx>
              <c:spPr/>
              <c:showVal val="1"/>
            </c:dLbl>
            <c:dLbl>
              <c:idx val="1"/>
              <c:layout/>
              <c:spPr/>
              <c:txPr>
                <a:bodyPr/>
                <a:lstStyle/>
                <a:p>
                  <a:pPr>
                    <a:defRPr sz="1800"/>
                  </a:pPr>
                  <a:endParaRPr lang="ja-JP"/>
                </a:p>
              </c:txPr>
              <c:showVal val="1"/>
            </c:dLbl>
            <c:dLbl>
              <c:idx val="2"/>
              <c:layout/>
              <c:spPr/>
              <c:txPr>
                <a:bodyPr/>
                <a:lstStyle/>
                <a:p>
                  <a:pPr>
                    <a:defRPr sz="1800"/>
                  </a:pPr>
                  <a:endParaRPr lang="ja-JP"/>
                </a:p>
              </c:txPr>
              <c:showVal val="1"/>
            </c:dLbl>
            <c:dLbl>
              <c:idx val="3"/>
              <c:showVal val="1"/>
              <c:extLst>
                <c:ext xmlns:c15="http://schemas.microsoft.com/office/drawing/2012/chart" uri="{CE6537A1-D6FC-4f65-9D91-7224C49458BB}"/>
              </c:extLst>
            </c:dLbl>
            <c:dLbl>
              <c:idx val="4"/>
              <c:showVal val="1"/>
              <c:showSerName val="1"/>
              <c:extLst>
                <c:ext xmlns:c15="http://schemas.microsoft.com/office/drawing/2012/chart" uri="{CE6537A1-D6FC-4f65-9D91-7224C49458BB}"/>
              </c:extLst>
            </c:dLbl>
            <c:delete val="1"/>
            <c:spPr>
              <a:noFill/>
              <a:ln>
                <a:noFill/>
              </a:ln>
              <a:effectLst/>
            </c:spPr>
            <c:extLst>
              <c:ext xmlns:c15="http://schemas.microsoft.com/office/drawing/2012/chart" uri="{CE6537A1-D6FC-4f65-9D91-7224C49458BB}">
                <c15:showLeaderLines val="0"/>
              </c:ext>
            </c:extLst>
          </c:dLbls>
          <c:cat>
            <c:strRef>
              <c:f>'家族の平均クロスグラフ (2)'!$AD$33:$AD$35</c:f>
              <c:strCache>
                <c:ptCount val="3"/>
                <c:pt idx="0">
                  <c:v>60代以上</c:v>
                </c:pt>
                <c:pt idx="1">
                  <c:v>40代、50代</c:v>
                </c:pt>
                <c:pt idx="2">
                  <c:v>30代以下</c:v>
                </c:pt>
              </c:strCache>
            </c:strRef>
          </c:cat>
          <c:val>
            <c:numRef>
              <c:f>'家族の平均クロスグラフ (2)'!$AE$33:$AE$35</c:f>
              <c:numCache>
                <c:formatCode>###0</c:formatCode>
                <c:ptCount val="3"/>
                <c:pt idx="0">
                  <c:v>88.888888888888715</c:v>
                </c:pt>
                <c:pt idx="1">
                  <c:v>62.5</c:v>
                </c:pt>
                <c:pt idx="2">
                  <c:v>50</c:v>
                </c:pt>
              </c:numCache>
            </c:numRef>
          </c:val>
        </c:ser>
        <c:ser>
          <c:idx val="1"/>
          <c:order val="1"/>
          <c:tx>
            <c:strRef>
              <c:f>'家族の平均クロスグラフ (2)'!$AF$32</c:f>
              <c:strCache>
                <c:ptCount val="1"/>
                <c:pt idx="0">
                  <c:v>ほとんどしない</c:v>
                </c:pt>
              </c:strCache>
            </c:strRef>
          </c:tx>
          <c:dLbls>
            <c:dLbl>
              <c:idx val="0"/>
              <c:layout/>
              <c:showVal val="1"/>
              <c:extLst>
                <c:ext xmlns:c15="http://schemas.microsoft.com/office/drawing/2012/chart" uri="{CE6537A1-D6FC-4f65-9D91-7224C49458BB}"/>
              </c:extLst>
            </c:dLbl>
            <c:dLbl>
              <c:idx val="1"/>
              <c:layout/>
              <c:showVal val="1"/>
              <c:extLst>
                <c:ext xmlns:c15="http://schemas.microsoft.com/office/drawing/2012/chart" uri="{CE6537A1-D6FC-4f65-9D91-7224C49458BB}"/>
              </c:extLst>
            </c:dLbl>
            <c:dLbl>
              <c:idx val="2"/>
              <c:layout/>
              <c:tx>
                <c:rich>
                  <a:bodyPr/>
                  <a:lstStyle/>
                  <a:p>
                    <a:r>
                      <a:rPr lang="ja-JP" altLang="en-US" sz="1800" b="0" dirty="0" smtClean="0"/>
                      <a:t>購</a:t>
                    </a:r>
                    <a:r>
                      <a:rPr lang="ja-JP" altLang="en-US" sz="1800" b="1" dirty="0" smtClean="0"/>
                      <a:t>入しない</a:t>
                    </a:r>
                    <a:r>
                      <a:rPr lang="ja-JP" altLang="en-US" sz="1800" dirty="0" smtClean="0"/>
                      <a:t>　</a:t>
                    </a:r>
                    <a:r>
                      <a:rPr lang="en-US" altLang="ja-JP" sz="1800" dirty="0" smtClean="0"/>
                      <a:t>50</a:t>
                    </a:r>
                    <a:endParaRPr lang="ja-JP" altLang="en-US" dirty="0"/>
                  </a:p>
                </c:rich>
              </c:tx>
              <c:showVal val="1"/>
              <c:extLst>
                <c:ext xmlns:c15="http://schemas.microsoft.com/office/drawing/2012/chart" uri="{CE6537A1-D6FC-4f65-9D91-7224C49458BB}"/>
              </c:extLst>
            </c:dLbl>
            <c:dLbl>
              <c:idx val="3"/>
              <c:showVal val="1"/>
              <c:extLst>
                <c:ext xmlns:c15="http://schemas.microsoft.com/office/drawing/2012/chart" uri="{CE6537A1-D6FC-4f65-9D91-7224C49458BB}"/>
              </c:extLst>
            </c:dLbl>
            <c:dLbl>
              <c:idx val="4"/>
              <c:showVal val="1"/>
              <c:showSerName val="1"/>
              <c:extLst>
                <c:ext xmlns:c15="http://schemas.microsoft.com/office/drawing/2012/chart" uri="{CE6537A1-D6FC-4f65-9D91-7224C49458BB}"/>
              </c:extLst>
            </c:dLbl>
            <c:delete val="1"/>
            <c:spPr>
              <a:noFill/>
              <a:ln>
                <a:noFill/>
              </a:ln>
              <a:effectLst/>
            </c:spPr>
            <c:txPr>
              <a:bodyPr/>
              <a:lstStyle/>
              <a:p>
                <a:pPr>
                  <a:defRPr sz="1800" b="0"/>
                </a:pPr>
                <a:endParaRPr lang="ja-JP"/>
              </a:p>
            </c:txPr>
            <c:extLst>
              <c:ext xmlns:c15="http://schemas.microsoft.com/office/drawing/2012/chart" uri="{CE6537A1-D6FC-4f65-9D91-7224C49458BB}">
                <c15:showLeaderLines val="0"/>
              </c:ext>
            </c:extLst>
          </c:dLbls>
          <c:cat>
            <c:strRef>
              <c:f>'家族の平均クロスグラフ (2)'!$AD$33:$AD$35</c:f>
              <c:strCache>
                <c:ptCount val="3"/>
                <c:pt idx="0">
                  <c:v>60代以上</c:v>
                </c:pt>
                <c:pt idx="1">
                  <c:v>40代、50代</c:v>
                </c:pt>
                <c:pt idx="2">
                  <c:v>30代以下</c:v>
                </c:pt>
              </c:strCache>
            </c:strRef>
          </c:cat>
          <c:val>
            <c:numRef>
              <c:f>'家族の平均クロスグラフ (2)'!$AF$33:$AF$35</c:f>
              <c:numCache>
                <c:formatCode>###0</c:formatCode>
                <c:ptCount val="3"/>
                <c:pt idx="0">
                  <c:v>11.111111111111095</c:v>
                </c:pt>
                <c:pt idx="1">
                  <c:v>37.5</c:v>
                </c:pt>
                <c:pt idx="2">
                  <c:v>50</c:v>
                </c:pt>
              </c:numCache>
            </c:numRef>
          </c:val>
        </c:ser>
        <c:dLbls/>
        <c:gapWidth val="55"/>
        <c:overlap val="100"/>
        <c:axId val="178211456"/>
        <c:axId val="178246400"/>
      </c:barChart>
      <c:catAx>
        <c:axId val="178211456"/>
        <c:scaling>
          <c:orientation val="maxMin"/>
        </c:scaling>
        <c:axPos val="l"/>
        <c:title>
          <c:tx>
            <c:rich>
              <a:bodyPr/>
              <a:lstStyle/>
              <a:p>
                <a:pPr>
                  <a:defRPr sz="2000" b="0"/>
                </a:pPr>
                <a:r>
                  <a:rPr lang="ja-JP" altLang="en-US" sz="2000" b="0"/>
                  <a:t>世帯平均年齢</a:t>
                </a:r>
              </a:p>
            </c:rich>
          </c:tx>
          <c:layout>
            <c:manualLayout>
              <c:xMode val="edge"/>
              <c:yMode val="edge"/>
              <c:x val="6.1728395061728392E-3"/>
              <c:y val="0.4467577397340633"/>
            </c:manualLayout>
          </c:layout>
        </c:title>
        <c:numFmt formatCode="General" sourceLinked="0"/>
        <c:majorTickMark val="none"/>
        <c:tickLblPos val="nextTo"/>
        <c:txPr>
          <a:bodyPr/>
          <a:lstStyle/>
          <a:p>
            <a:pPr>
              <a:defRPr sz="2000"/>
            </a:pPr>
            <a:endParaRPr lang="ja-JP"/>
          </a:p>
        </c:txPr>
        <c:crossAx val="178246400"/>
        <c:crosses val="autoZero"/>
        <c:auto val="1"/>
        <c:lblAlgn val="ctr"/>
        <c:lblOffset val="100"/>
      </c:catAx>
      <c:valAx>
        <c:axId val="178246400"/>
        <c:scaling>
          <c:orientation val="minMax"/>
        </c:scaling>
        <c:axPos val="t"/>
        <c:majorGridlines/>
        <c:title>
          <c:tx>
            <c:rich>
              <a:bodyPr/>
              <a:lstStyle/>
              <a:p>
                <a:pPr>
                  <a:defRPr sz="1800" b="0"/>
                </a:pPr>
                <a:r>
                  <a:rPr lang="ja-JP" altLang="en-US" sz="1800" b="0"/>
                  <a:t>食料品がまだ残っているのに同じものを購入してしまう事がある</a:t>
                </a:r>
              </a:p>
            </c:rich>
          </c:tx>
          <c:layout/>
        </c:title>
        <c:numFmt formatCode="0%" sourceLinked="1"/>
        <c:majorTickMark val="none"/>
        <c:tickLblPos val="nextTo"/>
        <c:txPr>
          <a:bodyPr/>
          <a:lstStyle/>
          <a:p>
            <a:pPr>
              <a:defRPr sz="1800"/>
            </a:pPr>
            <a:endParaRPr lang="ja-JP"/>
          </a:p>
        </c:txPr>
        <c:crossAx val="178211456"/>
        <c:crosses val="autoZero"/>
        <c:crossBetween val="between"/>
      </c:valAx>
    </c:plotArea>
    <c:plotVisOnly val="1"/>
    <c:dispBlanksAs val="gap"/>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bar"/>
        <c:grouping val="clustered"/>
        <c:ser>
          <c:idx val="0"/>
          <c:order val="0"/>
          <c:tx>
            <c:strRef>
              <c:f>'家族の平均クロスグラフ (2)'!$T$2</c:f>
              <c:strCache>
                <c:ptCount val="1"/>
                <c:pt idx="0">
                  <c:v>平均</c:v>
                </c:pt>
              </c:strCache>
            </c:strRef>
          </c:tx>
          <c:dLbls>
            <c:numFmt formatCode="#,##0_);\(#,##0\)" sourceLinked="0"/>
            <c:spPr>
              <a:noFill/>
              <a:ln>
                <a:noFill/>
              </a:ln>
              <a:effectLst/>
            </c:spPr>
            <c:txPr>
              <a:bodyPr/>
              <a:lstStyle/>
              <a:p>
                <a:pPr>
                  <a:defRPr sz="1800"/>
                </a:pPr>
                <a:endParaRPr lang="ja-JP"/>
              </a:p>
            </c:txPr>
            <c:showVal val="1"/>
            <c:extLst>
              <c:ext xmlns:c15="http://schemas.microsoft.com/office/drawing/2012/chart" uri="{CE6537A1-D6FC-4f65-9D91-7224C49458BB}">
                <c15:showLeaderLines val="0"/>
              </c:ext>
            </c:extLst>
          </c:dLbls>
          <c:cat>
            <c:strRef>
              <c:f>'家族の平均クロスグラフ (2)'!$S$3:$S$5</c:f>
              <c:strCache>
                <c:ptCount val="3"/>
                <c:pt idx="0">
                  <c:v>60代以上</c:v>
                </c:pt>
                <c:pt idx="1">
                  <c:v>40代50代</c:v>
                </c:pt>
                <c:pt idx="2">
                  <c:v>30代以下</c:v>
                </c:pt>
              </c:strCache>
            </c:strRef>
          </c:cat>
          <c:val>
            <c:numRef>
              <c:f>'家族の平均クロスグラフ (2)'!$T$3:$T$5</c:f>
              <c:numCache>
                <c:formatCode>General</c:formatCode>
                <c:ptCount val="3"/>
                <c:pt idx="0">
                  <c:v>36.888888888888886</c:v>
                </c:pt>
                <c:pt idx="1">
                  <c:v>73.937500000000085</c:v>
                </c:pt>
                <c:pt idx="2">
                  <c:v>59.949367088607524</c:v>
                </c:pt>
              </c:numCache>
            </c:numRef>
          </c:val>
        </c:ser>
        <c:dLbls/>
        <c:axId val="177836800"/>
        <c:axId val="177838720"/>
      </c:barChart>
      <c:catAx>
        <c:axId val="177836800"/>
        <c:scaling>
          <c:orientation val="maxMin"/>
        </c:scaling>
        <c:axPos val="l"/>
        <c:title>
          <c:tx>
            <c:rich>
              <a:bodyPr/>
              <a:lstStyle/>
              <a:p>
                <a:pPr>
                  <a:defRPr sz="2400" b="0"/>
                </a:pPr>
                <a:r>
                  <a:rPr lang="ja-JP" altLang="en-US" sz="2400" b="0"/>
                  <a:t>世帯平均年齢</a:t>
                </a:r>
              </a:p>
            </c:rich>
          </c:tx>
          <c:layout/>
        </c:title>
        <c:numFmt formatCode="General" sourceLinked="0"/>
        <c:majorTickMark val="none"/>
        <c:tickLblPos val="nextTo"/>
        <c:txPr>
          <a:bodyPr/>
          <a:lstStyle/>
          <a:p>
            <a:pPr>
              <a:defRPr sz="1800"/>
            </a:pPr>
            <a:endParaRPr lang="ja-JP"/>
          </a:p>
        </c:txPr>
        <c:crossAx val="177838720"/>
        <c:crosses val="autoZero"/>
        <c:auto val="1"/>
        <c:lblAlgn val="ctr"/>
        <c:lblOffset val="100"/>
      </c:catAx>
      <c:valAx>
        <c:axId val="177838720"/>
        <c:scaling>
          <c:orientation val="minMax"/>
        </c:scaling>
        <c:axPos val="t"/>
        <c:majorGridlines/>
        <c:title>
          <c:tx>
            <c:rich>
              <a:bodyPr/>
              <a:lstStyle/>
              <a:p>
                <a:pPr>
                  <a:defRPr sz="2400" b="0"/>
                </a:pPr>
                <a:r>
                  <a:rPr lang="en-US" altLang="ja-JP" sz="2400" b="0" dirty="0"/>
                  <a:t>1</a:t>
                </a:r>
                <a:r>
                  <a:rPr lang="ja-JP" altLang="en-US" sz="2400" b="0" dirty="0"/>
                  <a:t>人当たりの食べ残し量（</a:t>
                </a:r>
                <a:r>
                  <a:rPr lang="en-US" altLang="ja-JP" sz="2400" b="0" dirty="0"/>
                  <a:t>g</a:t>
                </a:r>
                <a:r>
                  <a:rPr lang="ja-JP" altLang="en-US" sz="2400" b="0" dirty="0" smtClean="0"/>
                  <a:t>）</a:t>
                </a:r>
                <a:r>
                  <a:rPr lang="en-US" altLang="ja-JP" sz="2400" b="0" dirty="0" smtClean="0"/>
                  <a:t>/</a:t>
                </a:r>
                <a:r>
                  <a:rPr lang="ja-JP" altLang="en-US" sz="2400" b="0" dirty="0" smtClean="0"/>
                  <a:t>週</a:t>
                </a:r>
                <a:endParaRPr lang="ja-JP" altLang="en-US" sz="2400" b="0" dirty="0"/>
              </a:p>
            </c:rich>
          </c:tx>
          <c:layout/>
        </c:title>
        <c:numFmt formatCode="General" sourceLinked="1"/>
        <c:tickLblPos val="nextTo"/>
        <c:txPr>
          <a:bodyPr/>
          <a:lstStyle/>
          <a:p>
            <a:pPr>
              <a:defRPr sz="1600"/>
            </a:pPr>
            <a:endParaRPr lang="ja-JP"/>
          </a:p>
        </c:txPr>
        <c:crossAx val="177836800"/>
        <c:crosses val="autoZero"/>
        <c:crossBetween val="between"/>
      </c:valAx>
    </c:plotArea>
    <c:plotVisOnly val="1"/>
    <c:dispBlanksAs val="gap"/>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bar"/>
        <c:grouping val="clustered"/>
        <c:ser>
          <c:idx val="0"/>
          <c:order val="0"/>
          <c:dLbls>
            <c:numFmt formatCode="#,##0_);\(#,##0\)" sourceLinked="0"/>
            <c:spPr>
              <a:noFill/>
              <a:ln>
                <a:noFill/>
              </a:ln>
              <a:effectLst/>
            </c:spPr>
            <c:txPr>
              <a:bodyPr/>
              <a:lstStyle/>
              <a:p>
                <a:pPr>
                  <a:defRPr sz="1800"/>
                </a:pPr>
                <a:endParaRPr lang="ja-JP"/>
              </a:p>
            </c:txPr>
            <c:showVal val="1"/>
            <c:extLst>
              <c:ext xmlns:c15="http://schemas.microsoft.com/office/drawing/2012/chart" uri="{CE6537A1-D6FC-4f65-9D91-7224C49458BB}">
                <c15:showLeaderLines val="0"/>
              </c:ext>
            </c:extLst>
          </c:dLbls>
          <c:cat>
            <c:strRef>
              <c:f>子供の有無ぐらふ!$P$27:$R$27</c:f>
              <c:strCache>
                <c:ptCount val="3"/>
                <c:pt idx="0">
                  <c:v>ほとんどない</c:v>
                </c:pt>
                <c:pt idx="1">
                  <c:v>年に数回～月に一回</c:v>
                </c:pt>
                <c:pt idx="2">
                  <c:v>週に1回以上</c:v>
                </c:pt>
              </c:strCache>
            </c:strRef>
          </c:cat>
          <c:val>
            <c:numRef>
              <c:f>子供の有無ぐらふ!$P$28:$R$28</c:f>
              <c:numCache>
                <c:formatCode>General</c:formatCode>
                <c:ptCount val="3"/>
                <c:pt idx="0">
                  <c:v>13.571428571428571</c:v>
                </c:pt>
                <c:pt idx="1">
                  <c:v>52.478813559321999</c:v>
                </c:pt>
                <c:pt idx="2">
                  <c:v>81.294117647058826</c:v>
                </c:pt>
              </c:numCache>
            </c:numRef>
          </c:val>
        </c:ser>
        <c:dLbls/>
        <c:axId val="178158592"/>
        <c:axId val="178177152"/>
      </c:barChart>
      <c:catAx>
        <c:axId val="178158592"/>
        <c:scaling>
          <c:orientation val="maxMin"/>
        </c:scaling>
        <c:axPos val="l"/>
        <c:title>
          <c:tx>
            <c:rich>
              <a:bodyPr rot="0" vert="eaVert"/>
              <a:lstStyle/>
              <a:p>
                <a:pPr>
                  <a:defRPr sz="2000" b="0"/>
                </a:pPr>
                <a:r>
                  <a:rPr lang="ja-JP" altLang="en-US" sz="2000" b="0" dirty="0" smtClean="0"/>
                  <a:t>お惣菜やおにぎりなどを外で買って、家で食べることはありますか？</a:t>
                </a:r>
                <a:endParaRPr lang="ja-JP" altLang="en-US" sz="2000" b="0" dirty="0"/>
              </a:p>
            </c:rich>
          </c:tx>
          <c:layout>
            <c:manualLayout>
              <c:xMode val="edge"/>
              <c:yMode val="edge"/>
              <c:x val="1.5432098765432122E-3"/>
              <c:y val="0.15135961120318467"/>
            </c:manualLayout>
          </c:layout>
        </c:title>
        <c:numFmt formatCode="General" sourceLinked="0"/>
        <c:majorTickMark val="none"/>
        <c:tickLblPos val="nextTo"/>
        <c:txPr>
          <a:bodyPr/>
          <a:lstStyle/>
          <a:p>
            <a:pPr>
              <a:defRPr sz="1400"/>
            </a:pPr>
            <a:endParaRPr lang="ja-JP"/>
          </a:p>
        </c:txPr>
        <c:crossAx val="178177152"/>
        <c:crosses val="autoZero"/>
        <c:auto val="1"/>
        <c:lblAlgn val="ctr"/>
        <c:lblOffset val="100"/>
      </c:catAx>
      <c:valAx>
        <c:axId val="178177152"/>
        <c:scaling>
          <c:orientation val="minMax"/>
        </c:scaling>
        <c:axPos val="t"/>
        <c:majorGridlines/>
        <c:title>
          <c:tx>
            <c:rich>
              <a:bodyPr/>
              <a:lstStyle/>
              <a:p>
                <a:pPr>
                  <a:defRPr sz="2000"/>
                </a:pPr>
                <a:r>
                  <a:rPr lang="en-US" altLang="ja-JP" sz="2000" dirty="0"/>
                  <a:t>1</a:t>
                </a:r>
                <a:r>
                  <a:rPr lang="ja-JP" altLang="en-US" sz="2000" dirty="0"/>
                  <a:t>人当たりの</a:t>
                </a:r>
                <a:r>
                  <a:rPr lang="ja-JP" altLang="en-US" sz="2000" dirty="0" smtClean="0"/>
                  <a:t>食べ残しごみ量</a:t>
                </a:r>
                <a:r>
                  <a:rPr lang="ja-JP" altLang="en-US" sz="2000" dirty="0"/>
                  <a:t>（</a:t>
                </a:r>
                <a:r>
                  <a:rPr lang="en-US" altLang="ja-JP" sz="2000" dirty="0"/>
                  <a:t>g</a:t>
                </a:r>
                <a:r>
                  <a:rPr lang="ja-JP" altLang="en-US" sz="2000" dirty="0" smtClean="0"/>
                  <a:t>）</a:t>
                </a:r>
                <a:r>
                  <a:rPr lang="en-US" altLang="ja-JP" sz="2000" dirty="0" smtClean="0"/>
                  <a:t>/</a:t>
                </a:r>
                <a:r>
                  <a:rPr lang="ja-JP" altLang="en-US" sz="2000" dirty="0" smtClean="0"/>
                  <a:t>週</a:t>
                </a:r>
                <a:endParaRPr lang="ja-JP" altLang="en-US" sz="2000" dirty="0"/>
              </a:p>
            </c:rich>
          </c:tx>
          <c:layout/>
        </c:title>
        <c:numFmt formatCode="General" sourceLinked="1"/>
        <c:tickLblPos val="nextTo"/>
        <c:txPr>
          <a:bodyPr/>
          <a:lstStyle/>
          <a:p>
            <a:pPr>
              <a:defRPr sz="1600"/>
            </a:pPr>
            <a:endParaRPr lang="ja-JP"/>
          </a:p>
        </c:txPr>
        <c:crossAx val="178158592"/>
        <c:crosses val="autoZero"/>
        <c:crossBetween val="between"/>
      </c:valAx>
    </c:plotArea>
    <c:plotVisOnly val="1"/>
    <c:dispBlanksAs val="gap"/>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ja-JP"/>
  <c:chart>
    <c:autoTitleDeleted val="1"/>
    <c:plotArea>
      <c:layout>
        <c:manualLayout>
          <c:layoutTarget val="inner"/>
          <c:xMode val="edge"/>
          <c:yMode val="edge"/>
          <c:x val="0.50378391986715931"/>
          <c:y val="0.19187451479183656"/>
          <c:w val="0.47522084739407583"/>
          <c:h val="0.77298169755814861"/>
        </c:manualLayout>
      </c:layout>
      <c:barChart>
        <c:barDir val="bar"/>
        <c:grouping val="clustered"/>
        <c:ser>
          <c:idx val="0"/>
          <c:order val="0"/>
          <c:dLbls>
            <c:numFmt formatCode="#,##0_);\(#,##0\)" sourceLinked="0"/>
            <c:spPr>
              <a:noFill/>
              <a:ln>
                <a:noFill/>
              </a:ln>
              <a:effectLst/>
            </c:spPr>
            <c:txPr>
              <a:bodyPr/>
              <a:lstStyle/>
              <a:p>
                <a:pPr>
                  <a:defRPr sz="1800"/>
                </a:pPr>
                <a:endParaRPr lang="ja-JP"/>
              </a:p>
            </c:txPr>
            <c:showVal val="1"/>
            <c:extLst>
              <c:ext xmlns:c15="http://schemas.microsoft.com/office/drawing/2012/chart" uri="{CE6537A1-D6FC-4f65-9D91-7224C49458BB}">
                <c15:showLeaderLines val="0"/>
              </c:ext>
            </c:extLst>
          </c:dLbls>
          <c:cat>
            <c:strRef>
              <c:f>子供の有無ぐらふ!$O$115:$Q$115</c:f>
              <c:strCache>
                <c:ptCount val="3"/>
                <c:pt idx="0">
                  <c:v>知っている</c:v>
                </c:pt>
                <c:pt idx="1">
                  <c:v>聞いたことはあるが意味は知らない</c:v>
                </c:pt>
                <c:pt idx="2">
                  <c:v>知らない</c:v>
                </c:pt>
              </c:strCache>
            </c:strRef>
          </c:cat>
          <c:val>
            <c:numRef>
              <c:f>子供の有無ぐらふ!$O$116:$Q$116</c:f>
              <c:numCache>
                <c:formatCode>General</c:formatCode>
                <c:ptCount val="3"/>
                <c:pt idx="0">
                  <c:v>41.741525423728817</c:v>
                </c:pt>
                <c:pt idx="1">
                  <c:v>83.666666666666671</c:v>
                </c:pt>
                <c:pt idx="2">
                  <c:v>86.558139534883566</c:v>
                </c:pt>
              </c:numCache>
            </c:numRef>
          </c:val>
        </c:ser>
        <c:dLbls/>
        <c:axId val="191759488"/>
        <c:axId val="191761408"/>
      </c:barChart>
      <c:catAx>
        <c:axId val="191759488"/>
        <c:scaling>
          <c:orientation val="maxMin"/>
        </c:scaling>
        <c:axPos val="l"/>
        <c:title>
          <c:tx>
            <c:rich>
              <a:bodyPr rot="0" vert="eaVert"/>
              <a:lstStyle/>
              <a:p>
                <a:pPr>
                  <a:defRPr sz="2000" b="0"/>
                </a:pPr>
                <a:r>
                  <a:rPr lang="ja-JP" altLang="en-US" sz="2000" b="0" dirty="0" smtClean="0"/>
                  <a:t>食品ロスという言葉を知っていますか？</a:t>
                </a:r>
                <a:endParaRPr lang="ja-JP" altLang="en-US" sz="2000" b="0" dirty="0"/>
              </a:p>
            </c:rich>
          </c:tx>
          <c:layout>
            <c:manualLayout>
              <c:xMode val="edge"/>
              <c:yMode val="edge"/>
              <c:x val="4.2642883925223642E-3"/>
              <c:y val="0.1681905703960003"/>
            </c:manualLayout>
          </c:layout>
        </c:title>
        <c:numFmt formatCode="General" sourceLinked="0"/>
        <c:majorTickMark val="none"/>
        <c:tickLblPos val="nextTo"/>
        <c:txPr>
          <a:bodyPr/>
          <a:lstStyle/>
          <a:p>
            <a:pPr>
              <a:defRPr sz="1800"/>
            </a:pPr>
            <a:endParaRPr lang="ja-JP"/>
          </a:p>
        </c:txPr>
        <c:crossAx val="191761408"/>
        <c:crosses val="autoZero"/>
        <c:auto val="1"/>
        <c:lblAlgn val="ctr"/>
        <c:lblOffset val="100"/>
      </c:catAx>
      <c:valAx>
        <c:axId val="191761408"/>
        <c:scaling>
          <c:orientation val="minMax"/>
        </c:scaling>
        <c:axPos val="t"/>
        <c:majorGridlines/>
        <c:title>
          <c:tx>
            <c:rich>
              <a:bodyPr/>
              <a:lstStyle/>
              <a:p>
                <a:pPr>
                  <a:defRPr sz="2000"/>
                </a:pPr>
                <a:r>
                  <a:rPr lang="en-US" altLang="ja-JP" sz="2000" dirty="0"/>
                  <a:t>1</a:t>
                </a:r>
                <a:r>
                  <a:rPr lang="ja-JP" altLang="en-US" sz="2000" dirty="0"/>
                  <a:t>人当たりの</a:t>
                </a:r>
                <a:r>
                  <a:rPr lang="ja-JP" altLang="en-US" sz="2000" dirty="0" smtClean="0"/>
                  <a:t>食べ残しごみ量</a:t>
                </a:r>
                <a:r>
                  <a:rPr lang="ja-JP" altLang="en-US" sz="2000" dirty="0"/>
                  <a:t>（</a:t>
                </a:r>
                <a:r>
                  <a:rPr lang="en-US" altLang="ja-JP" sz="2000" dirty="0"/>
                  <a:t>g</a:t>
                </a:r>
                <a:r>
                  <a:rPr lang="ja-JP" altLang="en-US" sz="2000" dirty="0" smtClean="0"/>
                  <a:t>）</a:t>
                </a:r>
                <a:r>
                  <a:rPr lang="en-US" altLang="ja-JP" sz="2000" dirty="0" smtClean="0"/>
                  <a:t>/</a:t>
                </a:r>
                <a:r>
                  <a:rPr lang="ja-JP" altLang="en-US" sz="2000" dirty="0" smtClean="0"/>
                  <a:t>週</a:t>
                </a:r>
                <a:endParaRPr lang="ja-JP" altLang="en-US" sz="2000" dirty="0"/>
              </a:p>
            </c:rich>
          </c:tx>
          <c:layout/>
        </c:title>
        <c:numFmt formatCode="General" sourceLinked="1"/>
        <c:tickLblPos val="nextTo"/>
        <c:crossAx val="191759488"/>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ja-JP"/>
  <c:chart>
    <c:autoTitleDeleted val="1"/>
    <c:plotArea>
      <c:layout>
        <c:manualLayout>
          <c:layoutTarget val="inner"/>
          <c:xMode val="edge"/>
          <c:yMode val="edge"/>
          <c:x val="9.2349518810148523E-2"/>
          <c:y val="0.13473388743073791"/>
          <c:w val="0.87709492563429636"/>
          <c:h val="0.76595290172061758"/>
        </c:manualLayout>
      </c:layout>
      <c:barChart>
        <c:barDir val="col"/>
        <c:grouping val="clustered"/>
        <c:ser>
          <c:idx val="0"/>
          <c:order val="0"/>
          <c:spPr>
            <a:solidFill>
              <a:srgbClr val="CCECFF"/>
            </a:solidFill>
            <a:ln>
              <a:solidFill>
                <a:sysClr val="windowText" lastClr="000000"/>
              </a:solidFill>
            </a:ln>
          </c:spPr>
          <c:dLbls>
            <c:spPr>
              <a:noFill/>
              <a:ln>
                <a:noFill/>
              </a:ln>
              <a:effectLst/>
            </c:spPr>
            <c:txPr>
              <a:bodyPr/>
              <a:lstStyle/>
              <a:p>
                <a:pPr>
                  <a:defRPr sz="2000"/>
                </a:pPr>
                <a:endParaRPr lang="ja-JP"/>
              </a:p>
            </c:txPr>
            <c:showVal val="1"/>
            <c:extLst>
              <c:ext xmlns:c15="http://schemas.microsoft.com/office/drawing/2012/chart" uri="{CE6537A1-D6FC-4f65-9D91-7224C49458BB}">
                <c15:showLeaderLines val="0"/>
              </c:ext>
            </c:extLst>
          </c:dLbls>
          <c:cat>
            <c:strRef>
              <c:f>Sheet5!$W$5:$AB$5</c:f>
              <c:strCache>
                <c:ptCount val="6"/>
                <c:pt idx="0">
                  <c:v>H19</c:v>
                </c:pt>
                <c:pt idx="1">
                  <c:v>H20</c:v>
                </c:pt>
                <c:pt idx="2">
                  <c:v>H21</c:v>
                </c:pt>
                <c:pt idx="3">
                  <c:v>H22</c:v>
                </c:pt>
                <c:pt idx="4">
                  <c:v>H23</c:v>
                </c:pt>
                <c:pt idx="5">
                  <c:v>H24</c:v>
                </c:pt>
              </c:strCache>
            </c:strRef>
          </c:cat>
          <c:val>
            <c:numRef>
              <c:f>Sheet5!$W$6:$AB$6</c:f>
              <c:numCache>
                <c:formatCode>0_ </c:formatCode>
                <c:ptCount val="6"/>
                <c:pt idx="0">
                  <c:v>656</c:v>
                </c:pt>
                <c:pt idx="1">
                  <c:v>631</c:v>
                </c:pt>
                <c:pt idx="2">
                  <c:v>525</c:v>
                </c:pt>
                <c:pt idx="3">
                  <c:v>520</c:v>
                </c:pt>
                <c:pt idx="4">
                  <c:v>532</c:v>
                </c:pt>
                <c:pt idx="5" formatCode="General">
                  <c:v>526</c:v>
                </c:pt>
              </c:numCache>
            </c:numRef>
          </c:val>
        </c:ser>
        <c:dLbls/>
        <c:axId val="176547328"/>
        <c:axId val="176549248"/>
      </c:barChart>
      <c:catAx>
        <c:axId val="176547328"/>
        <c:scaling>
          <c:orientation val="minMax"/>
        </c:scaling>
        <c:axPos val="b"/>
        <c:title>
          <c:tx>
            <c:rich>
              <a:bodyPr/>
              <a:lstStyle/>
              <a:p>
                <a:pPr>
                  <a:defRPr sz="1800" b="0"/>
                </a:pPr>
                <a:r>
                  <a:rPr lang="ja-JP" altLang="en-US" sz="1800" b="0" dirty="0"/>
                  <a:t>（</a:t>
                </a:r>
                <a:r>
                  <a:rPr lang="en-US" altLang="ja-JP" sz="1800" b="0" dirty="0"/>
                  <a:t>g / </a:t>
                </a:r>
                <a:r>
                  <a:rPr lang="ja-JP" altLang="en-US" sz="1800" b="0" dirty="0"/>
                  <a:t>人・日）</a:t>
                </a:r>
                <a:r>
                  <a:rPr lang="en-US" altLang="ja-JP" sz="1800" b="0" dirty="0"/>
                  <a:t> </a:t>
                </a:r>
                <a:endParaRPr lang="ja-JP" altLang="en-US" sz="1800" b="0" dirty="0"/>
              </a:p>
            </c:rich>
          </c:tx>
          <c:layout>
            <c:manualLayout>
              <c:xMode val="edge"/>
              <c:yMode val="edge"/>
              <c:x val="2.4593175853018286E-3"/>
              <c:y val="3.0555555555555579E-2"/>
            </c:manualLayout>
          </c:layout>
        </c:title>
        <c:numFmt formatCode="General" sourceLinked="0"/>
        <c:majorTickMark val="none"/>
        <c:tickLblPos val="nextTo"/>
        <c:txPr>
          <a:bodyPr/>
          <a:lstStyle/>
          <a:p>
            <a:pPr>
              <a:defRPr sz="1800"/>
            </a:pPr>
            <a:endParaRPr lang="ja-JP"/>
          </a:p>
        </c:txPr>
        <c:crossAx val="176549248"/>
        <c:crosses val="autoZero"/>
        <c:auto val="1"/>
        <c:lblAlgn val="ctr"/>
        <c:lblOffset val="100"/>
      </c:catAx>
      <c:valAx>
        <c:axId val="176549248"/>
        <c:scaling>
          <c:orientation val="minMax"/>
        </c:scaling>
        <c:axPos val="l"/>
        <c:majorGridlines/>
        <c:numFmt formatCode="0_ " sourceLinked="1"/>
        <c:tickLblPos val="nextTo"/>
        <c:txPr>
          <a:bodyPr/>
          <a:lstStyle/>
          <a:p>
            <a:pPr>
              <a:defRPr sz="1800"/>
            </a:pPr>
            <a:endParaRPr lang="ja-JP"/>
          </a:p>
        </c:txPr>
        <c:crossAx val="176547328"/>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ja-JP"/>
  <c:chart>
    <c:autoTitleDeleted val="1"/>
    <c:plotArea>
      <c:layout>
        <c:manualLayout>
          <c:layoutTarget val="inner"/>
          <c:xMode val="edge"/>
          <c:yMode val="edge"/>
          <c:x val="0.26446634149034481"/>
          <c:y val="0.19733144514183426"/>
          <c:w val="0.47556187757652935"/>
          <c:h val="0.7926030825453666"/>
        </c:manualLayout>
      </c:layout>
      <c:pieChart>
        <c:varyColors val="1"/>
        <c:ser>
          <c:idx val="0"/>
          <c:order val="0"/>
          <c:spPr>
            <a:ln>
              <a:solidFill>
                <a:sysClr val="windowText" lastClr="000000"/>
              </a:solidFill>
            </a:ln>
          </c:spPr>
          <c:dPt>
            <c:idx val="0"/>
            <c:spPr>
              <a:solidFill>
                <a:srgbClr val="CCECFF"/>
              </a:solidFill>
              <a:ln>
                <a:solidFill>
                  <a:sysClr val="windowText" lastClr="000000"/>
                </a:solidFill>
              </a:ln>
            </c:spPr>
          </c:dPt>
          <c:dPt>
            <c:idx val="1"/>
            <c:spPr>
              <a:solidFill>
                <a:srgbClr val="FFCCCC"/>
              </a:solidFill>
              <a:ln>
                <a:solidFill>
                  <a:sysClr val="windowText" lastClr="000000"/>
                </a:solidFill>
              </a:ln>
            </c:spPr>
          </c:dPt>
          <c:dPt>
            <c:idx val="2"/>
            <c:spPr>
              <a:solidFill>
                <a:srgbClr val="CCFFCC"/>
              </a:solidFill>
              <a:ln>
                <a:solidFill>
                  <a:sysClr val="windowText" lastClr="000000"/>
                </a:solidFill>
              </a:ln>
            </c:spPr>
          </c:dPt>
          <c:dPt>
            <c:idx val="3"/>
            <c:spPr>
              <a:solidFill>
                <a:srgbClr val="CCCCFF"/>
              </a:solidFill>
              <a:ln>
                <a:solidFill>
                  <a:sysClr val="windowText" lastClr="000000"/>
                </a:solidFill>
              </a:ln>
            </c:spPr>
          </c:dPt>
          <c:dLbls>
            <c:dLbl>
              <c:idx val="0"/>
              <c:layout>
                <c:manualLayout>
                  <c:x val="-0.16707853386836563"/>
                  <c:y val="9.4013416501051786E-3"/>
                </c:manualLayout>
              </c:layout>
              <c:tx>
                <c:rich>
                  <a:bodyPr/>
                  <a:lstStyle/>
                  <a:p>
                    <a:r>
                      <a:rPr lang="ja-JP" altLang="en-US" sz="2000"/>
                      <a:t>厨</a:t>
                    </a:r>
                    <a:r>
                      <a:rPr lang="ja-JP" altLang="en-US"/>
                      <a:t>芥類</a:t>
                    </a:r>
                  </a:p>
                  <a:p>
                    <a:r>
                      <a:rPr lang="en-US" altLang="ja-JP"/>
                      <a:t>48.1%</a:t>
                    </a:r>
                  </a:p>
                </c:rich>
              </c:tx>
              <c:showVal val="1"/>
              <c:showCatName val="1"/>
              <c:extLst>
                <c:ext xmlns:c15="http://schemas.microsoft.com/office/drawing/2012/chart" uri="{CE6537A1-D6FC-4f65-9D91-7224C49458BB}"/>
              </c:extLst>
            </c:dLbl>
            <c:dLbl>
              <c:idx val="1"/>
              <c:layout/>
              <c:tx>
                <c:rich>
                  <a:bodyPr/>
                  <a:lstStyle/>
                  <a:p>
                    <a:r>
                      <a:rPr lang="ja-JP" altLang="en-US" sz="2000"/>
                      <a:t>厨</a:t>
                    </a:r>
                    <a:r>
                      <a:rPr lang="ja-JP" altLang="en-US"/>
                      <a:t>芥類以外の可燃ごみ（適正排出分） </a:t>
                    </a:r>
                    <a:r>
                      <a:rPr lang="en-US" altLang="ja-JP"/>
                      <a:t>38.9%</a:t>
                    </a:r>
                  </a:p>
                </c:rich>
              </c:tx>
              <c:showVal val="1"/>
              <c:showCatName val="1"/>
              <c:extLst>
                <c:ext xmlns:c15="http://schemas.microsoft.com/office/drawing/2012/chart" uri="{CE6537A1-D6FC-4f65-9D91-7224C49458BB}"/>
              </c:extLst>
            </c:dLbl>
            <c:dLbl>
              <c:idx val="2"/>
              <c:layout>
                <c:manualLayout>
                  <c:x val="-5.3365941324143823E-2"/>
                  <c:y val="5.0186507826226606E-2"/>
                </c:manualLayout>
              </c:layout>
              <c:tx>
                <c:rich>
                  <a:bodyPr/>
                  <a:lstStyle/>
                  <a:p>
                    <a:r>
                      <a:rPr lang="ja-JP" altLang="en-US" sz="2000"/>
                      <a:t>混</a:t>
                    </a:r>
                    <a:r>
                      <a:rPr lang="ja-JP" altLang="en-US"/>
                      <a:t>入していた</a:t>
                    </a:r>
                  </a:p>
                  <a:p>
                    <a:r>
                      <a:rPr lang="ja-JP" altLang="en-US"/>
                      <a:t>資源化物</a:t>
                    </a:r>
                  </a:p>
                  <a:p>
                    <a:r>
                      <a:rPr lang="en-US" altLang="ja-JP"/>
                      <a:t>10.4%</a:t>
                    </a:r>
                  </a:p>
                </c:rich>
              </c:tx>
              <c:showVal val="1"/>
              <c:showCatName val="1"/>
              <c:extLst>
                <c:ext xmlns:c15="http://schemas.microsoft.com/office/drawing/2012/chart" uri="{CE6537A1-D6FC-4f65-9D91-7224C49458BB}"/>
              </c:extLst>
            </c:dLbl>
            <c:dLbl>
              <c:idx val="3"/>
              <c:layout>
                <c:manualLayout>
                  <c:x val="0.2113845427007198"/>
                  <c:y val="5.6373071234255688E-2"/>
                </c:manualLayout>
              </c:layout>
              <c:tx>
                <c:rich>
                  <a:bodyPr/>
                  <a:lstStyle/>
                  <a:p>
                    <a:r>
                      <a:rPr lang="ja-JP" altLang="en-US" sz="2000"/>
                      <a:t>混</a:t>
                    </a:r>
                    <a:r>
                      <a:rPr lang="ja-JP" altLang="en-US"/>
                      <a:t>入していた</a:t>
                    </a:r>
                  </a:p>
                  <a:p>
                    <a:r>
                      <a:rPr lang="ja-JP" altLang="en-US"/>
                      <a:t>不燃ごみ</a:t>
                    </a:r>
                  </a:p>
                  <a:p>
                    <a:r>
                      <a:rPr lang="en-US" altLang="ja-JP"/>
                      <a:t>2.6%</a:t>
                    </a:r>
                  </a:p>
                </c:rich>
              </c:tx>
              <c:showVal val="1"/>
              <c:showCatName val="1"/>
              <c:extLst>
                <c:ext xmlns:c15="http://schemas.microsoft.com/office/drawing/2012/chart" uri="{CE6537A1-D6FC-4f65-9D91-7224C49458BB}"/>
              </c:extLst>
            </c:dLbl>
            <c:spPr>
              <a:noFill/>
              <a:ln>
                <a:noFill/>
              </a:ln>
              <a:effectLst/>
            </c:spPr>
            <c:txPr>
              <a:bodyPr/>
              <a:lstStyle/>
              <a:p>
                <a:pPr>
                  <a:defRPr sz="2000"/>
                </a:pPr>
                <a:endParaRPr lang="ja-JP"/>
              </a:p>
            </c:txPr>
            <c:showVal val="1"/>
            <c:showCatName val="1"/>
            <c:showLeaderLines val="1"/>
            <c:extLst>
              <c:ext xmlns:c15="http://schemas.microsoft.com/office/drawing/2012/chart" uri="{CE6537A1-D6FC-4f65-9D91-7224C49458BB}"/>
            </c:extLst>
          </c:dLbls>
          <c:cat>
            <c:strRef>
              <c:f>Sheet5!$AG$25:$AG$28</c:f>
              <c:strCache>
                <c:ptCount val="4"/>
                <c:pt idx="0">
                  <c:v>厨芥類</c:v>
                </c:pt>
                <c:pt idx="1">
                  <c:v>厨芥類以外の可燃ごみ（適正排出分）</c:v>
                </c:pt>
                <c:pt idx="2">
                  <c:v>混入していた資源化物</c:v>
                </c:pt>
                <c:pt idx="3">
                  <c:v>混入していた不燃ごみ</c:v>
                </c:pt>
              </c:strCache>
            </c:strRef>
          </c:cat>
          <c:val>
            <c:numRef>
              <c:f>Sheet5!$AH$25:$AH$28</c:f>
              <c:numCache>
                <c:formatCode>0.0%</c:formatCode>
                <c:ptCount val="4"/>
                <c:pt idx="0">
                  <c:v>0.48100000000000009</c:v>
                </c:pt>
                <c:pt idx="1">
                  <c:v>0.38900000000000012</c:v>
                </c:pt>
                <c:pt idx="2">
                  <c:v>0.10400000000000002</c:v>
                </c:pt>
                <c:pt idx="3">
                  <c:v>2.5999999999999999E-2</c:v>
                </c:pt>
              </c:numCache>
            </c:numRef>
          </c:val>
        </c:ser>
        <c:dLbls>
          <c:showVal val="1"/>
          <c:showCatName val="1"/>
        </c:dLbls>
        <c:firstSliceAng val="0"/>
      </c:pieChart>
    </c:plotArea>
    <c:plotVisOnly val="1"/>
    <c:dispBlanksAs val="zero"/>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ja-JP"/>
  <c:chart>
    <c:plotArea>
      <c:layout/>
      <c:barChart>
        <c:barDir val="bar"/>
        <c:grouping val="clustered"/>
        <c:ser>
          <c:idx val="0"/>
          <c:order val="0"/>
          <c:spPr>
            <a:ln>
              <a:solidFill>
                <a:prstClr val="black"/>
              </a:solidFill>
            </a:ln>
          </c:spP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spPr>
              <a:noFill/>
              <a:ln>
                <a:noFill/>
              </a:ln>
              <a:effectLst/>
            </c:spPr>
            <c:txPr>
              <a:bodyPr/>
              <a:lstStyle/>
              <a:p>
                <a:pPr>
                  <a:defRPr sz="1400"/>
                </a:pPr>
                <a:endParaRPr lang="ja-JP"/>
              </a:p>
            </c:txPr>
            <c:showVal val="1"/>
            <c:extLst>
              <c:ext xmlns:c15="http://schemas.microsoft.com/office/drawing/2012/chart" uri="{CE6537A1-D6FC-4f65-9D91-7224C49458BB}">
                <c15:showLeaderLines val="0"/>
              </c:ext>
            </c:extLst>
          </c:dLbls>
          <c:cat>
            <c:strRef>
              <c:f>アンケート単純集計グラフ①!$I$3:$I$9</c:f>
              <c:strCache>
                <c:ptCount val="7"/>
                <c:pt idx="0">
                  <c:v>10代</c:v>
                </c:pt>
                <c:pt idx="1">
                  <c:v>20代</c:v>
                </c:pt>
                <c:pt idx="2">
                  <c:v>30代</c:v>
                </c:pt>
                <c:pt idx="3">
                  <c:v>40代</c:v>
                </c:pt>
                <c:pt idx="4">
                  <c:v>50代</c:v>
                </c:pt>
                <c:pt idx="5">
                  <c:v>60代</c:v>
                </c:pt>
                <c:pt idx="6">
                  <c:v>70代以上</c:v>
                </c:pt>
              </c:strCache>
            </c:strRef>
          </c:cat>
          <c:val>
            <c:numRef>
              <c:f>アンケート単純集計グラフ①!$J$3:$J$9</c:f>
              <c:numCache>
                <c:formatCode>General</c:formatCode>
                <c:ptCount val="7"/>
                <c:pt idx="0">
                  <c:v>0</c:v>
                </c:pt>
                <c:pt idx="1">
                  <c:v>0</c:v>
                </c:pt>
                <c:pt idx="2">
                  <c:v>23</c:v>
                </c:pt>
                <c:pt idx="3">
                  <c:v>13</c:v>
                </c:pt>
                <c:pt idx="4">
                  <c:v>4</c:v>
                </c:pt>
                <c:pt idx="5">
                  <c:v>9</c:v>
                </c:pt>
                <c:pt idx="6">
                  <c:v>4</c:v>
                </c:pt>
              </c:numCache>
            </c:numRef>
          </c:val>
        </c:ser>
        <c:dLbls/>
        <c:axId val="177500160"/>
        <c:axId val="177501696"/>
      </c:barChart>
      <c:catAx>
        <c:axId val="177500160"/>
        <c:scaling>
          <c:orientation val="maxMin"/>
        </c:scaling>
        <c:axPos val="l"/>
        <c:numFmt formatCode="General" sourceLinked="0"/>
        <c:tickLblPos val="nextTo"/>
        <c:txPr>
          <a:bodyPr/>
          <a:lstStyle/>
          <a:p>
            <a:pPr>
              <a:defRPr sz="1600" b="1"/>
            </a:pPr>
            <a:endParaRPr lang="ja-JP"/>
          </a:p>
        </c:txPr>
        <c:crossAx val="177501696"/>
        <c:crosses val="autoZero"/>
        <c:auto val="1"/>
        <c:lblAlgn val="ctr"/>
        <c:lblOffset val="100"/>
      </c:catAx>
      <c:valAx>
        <c:axId val="177501696"/>
        <c:scaling>
          <c:orientation val="minMax"/>
          <c:max val="25"/>
        </c:scaling>
        <c:axPos val="t"/>
        <c:majorGridlines/>
        <c:numFmt formatCode="General" sourceLinked="1"/>
        <c:tickLblPos val="nextTo"/>
        <c:txPr>
          <a:bodyPr/>
          <a:lstStyle/>
          <a:p>
            <a:pPr>
              <a:defRPr sz="1400"/>
            </a:pPr>
            <a:endParaRPr lang="ja-JP"/>
          </a:p>
        </c:txPr>
        <c:crossAx val="177500160"/>
        <c:crosses val="autoZero"/>
        <c:crossBetween val="between"/>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ja-JP"/>
  <c:chart>
    <c:plotArea>
      <c:layout/>
      <c:barChart>
        <c:barDir val="bar"/>
        <c:grouping val="clustered"/>
        <c:ser>
          <c:idx val="0"/>
          <c:order val="0"/>
          <c:spPr>
            <a:solidFill>
              <a:srgbClr val="FF0000"/>
            </a:solidFill>
            <a:ln>
              <a:solidFill>
                <a:schemeClr val="tx1"/>
              </a:solidFill>
            </a:ln>
          </c:spPr>
          <c:dPt>
            <c:idx val="0"/>
            <c:spPr>
              <a:solidFill>
                <a:schemeClr val="accent1"/>
              </a:solidFill>
              <a:ln>
                <a:solidFill>
                  <a:schemeClr val="tx1"/>
                </a:solidFill>
              </a:ln>
            </c:spPr>
          </c:dPt>
          <c:dPt>
            <c:idx val="1"/>
            <c:spPr>
              <a:solidFill>
                <a:schemeClr val="accent2"/>
              </a:solidFill>
              <a:ln>
                <a:solidFill>
                  <a:schemeClr val="tx1"/>
                </a:solidFill>
              </a:ln>
            </c:spPr>
          </c:dPt>
          <c:dLbls>
            <c:spPr>
              <a:noFill/>
              <a:ln>
                <a:noFill/>
              </a:ln>
              <a:effectLst/>
            </c:spPr>
            <c:txPr>
              <a:bodyPr/>
              <a:lstStyle/>
              <a:p>
                <a:pPr>
                  <a:defRPr sz="2000"/>
                </a:pPr>
                <a:endParaRPr lang="ja-JP"/>
              </a:p>
            </c:txPr>
            <c:showVal val="1"/>
            <c:extLst>
              <c:ext xmlns:c15="http://schemas.microsoft.com/office/drawing/2012/chart" uri="{CE6537A1-D6FC-4f65-9D91-7224C49458BB}">
                <c15:showLeaderLines val="0"/>
              </c:ext>
            </c:extLst>
          </c:dLbls>
          <c:cat>
            <c:strRef>
              <c:f>アンケート単純集計グラフ①!$A$50:$A$51</c:f>
              <c:strCache>
                <c:ptCount val="2"/>
                <c:pt idx="0">
                  <c:v>男性</c:v>
                </c:pt>
                <c:pt idx="1">
                  <c:v>女性</c:v>
                </c:pt>
              </c:strCache>
            </c:strRef>
          </c:cat>
          <c:val>
            <c:numRef>
              <c:f>アンケート単純集計グラフ①!$B$50:$B$51</c:f>
              <c:numCache>
                <c:formatCode>General</c:formatCode>
                <c:ptCount val="2"/>
                <c:pt idx="0">
                  <c:v>1</c:v>
                </c:pt>
                <c:pt idx="1">
                  <c:v>52</c:v>
                </c:pt>
              </c:numCache>
            </c:numRef>
          </c:val>
        </c:ser>
        <c:dLbls/>
        <c:axId val="177600384"/>
        <c:axId val="177601920"/>
      </c:barChart>
      <c:catAx>
        <c:axId val="177600384"/>
        <c:scaling>
          <c:orientation val="maxMin"/>
        </c:scaling>
        <c:axPos val="l"/>
        <c:numFmt formatCode="General" sourceLinked="0"/>
        <c:tickLblPos val="nextTo"/>
        <c:txPr>
          <a:bodyPr/>
          <a:lstStyle/>
          <a:p>
            <a:pPr>
              <a:defRPr sz="1600" b="1"/>
            </a:pPr>
            <a:endParaRPr lang="ja-JP"/>
          </a:p>
        </c:txPr>
        <c:crossAx val="177601920"/>
        <c:crosses val="autoZero"/>
        <c:auto val="1"/>
        <c:lblAlgn val="ctr"/>
        <c:lblOffset val="100"/>
      </c:catAx>
      <c:valAx>
        <c:axId val="177601920"/>
        <c:scaling>
          <c:orientation val="minMax"/>
        </c:scaling>
        <c:axPos val="t"/>
        <c:majorGridlines/>
        <c:numFmt formatCode="General" sourceLinked="1"/>
        <c:tickLblPos val="nextTo"/>
        <c:txPr>
          <a:bodyPr/>
          <a:lstStyle/>
          <a:p>
            <a:pPr>
              <a:defRPr sz="1400"/>
            </a:pPr>
            <a:endParaRPr lang="ja-JP"/>
          </a:p>
        </c:txPr>
        <c:crossAx val="177600384"/>
        <c:crosses val="autoZero"/>
        <c:crossBetween val="between"/>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ja-JP"/>
  <c:chart>
    <c:plotArea>
      <c:layout/>
      <c:barChart>
        <c:barDir val="bar"/>
        <c:grouping val="clustered"/>
        <c:ser>
          <c:idx val="0"/>
          <c:order val="0"/>
          <c:spPr>
            <a:ln>
              <a:solidFill>
                <a:prstClr val="black"/>
              </a:solidFill>
            </a:ln>
          </c:spPr>
          <c:dLbls>
            <c:spPr>
              <a:noFill/>
              <a:ln>
                <a:noFill/>
              </a:ln>
              <a:effectLst/>
            </c:spPr>
            <c:txPr>
              <a:bodyPr/>
              <a:lstStyle/>
              <a:p>
                <a:pPr>
                  <a:defRPr sz="1600"/>
                </a:pPr>
                <a:endParaRPr lang="ja-JP"/>
              </a:p>
            </c:txPr>
            <c:showVal val="1"/>
            <c:extLst>
              <c:ext xmlns:c15="http://schemas.microsoft.com/office/drawing/2012/chart" uri="{CE6537A1-D6FC-4f65-9D91-7224C49458BB}">
                <c15:showLeaderLines val="0"/>
              </c:ext>
            </c:extLst>
          </c:dLbls>
          <c:cat>
            <c:strRef>
              <c:f>アンケート単純集計グラフ①!$I$22:$I$28</c:f>
              <c:strCache>
                <c:ptCount val="7"/>
                <c:pt idx="0">
                  <c:v>会社員</c:v>
                </c:pt>
                <c:pt idx="1">
                  <c:v>パート</c:v>
                </c:pt>
                <c:pt idx="2">
                  <c:v>自営業</c:v>
                </c:pt>
                <c:pt idx="3">
                  <c:v>学生</c:v>
                </c:pt>
                <c:pt idx="4">
                  <c:v>専業主婦</c:v>
                </c:pt>
                <c:pt idx="5">
                  <c:v>無職</c:v>
                </c:pt>
                <c:pt idx="6">
                  <c:v>その他</c:v>
                </c:pt>
              </c:strCache>
            </c:strRef>
          </c:cat>
          <c:val>
            <c:numRef>
              <c:f>アンケート単純集計グラフ①!$J$22:$J$28</c:f>
              <c:numCache>
                <c:formatCode>General</c:formatCode>
                <c:ptCount val="7"/>
                <c:pt idx="0">
                  <c:v>3</c:v>
                </c:pt>
                <c:pt idx="1">
                  <c:v>7</c:v>
                </c:pt>
                <c:pt idx="2">
                  <c:v>1</c:v>
                </c:pt>
                <c:pt idx="3">
                  <c:v>0</c:v>
                </c:pt>
                <c:pt idx="4">
                  <c:v>39</c:v>
                </c:pt>
                <c:pt idx="5">
                  <c:v>2</c:v>
                </c:pt>
                <c:pt idx="6">
                  <c:v>1</c:v>
                </c:pt>
              </c:numCache>
            </c:numRef>
          </c:val>
        </c:ser>
        <c:dLbls/>
        <c:axId val="177667072"/>
        <c:axId val="177677056"/>
      </c:barChart>
      <c:catAx>
        <c:axId val="177667072"/>
        <c:scaling>
          <c:orientation val="maxMin"/>
        </c:scaling>
        <c:axPos val="l"/>
        <c:numFmt formatCode="General" sourceLinked="0"/>
        <c:tickLblPos val="nextTo"/>
        <c:txPr>
          <a:bodyPr/>
          <a:lstStyle/>
          <a:p>
            <a:pPr>
              <a:defRPr sz="1600" b="1"/>
            </a:pPr>
            <a:endParaRPr lang="ja-JP"/>
          </a:p>
        </c:txPr>
        <c:crossAx val="177677056"/>
        <c:crosses val="autoZero"/>
        <c:auto val="1"/>
        <c:lblAlgn val="ctr"/>
        <c:lblOffset val="100"/>
      </c:catAx>
      <c:valAx>
        <c:axId val="177677056"/>
        <c:scaling>
          <c:orientation val="minMax"/>
        </c:scaling>
        <c:axPos val="t"/>
        <c:majorGridlines/>
        <c:numFmt formatCode="General" sourceLinked="1"/>
        <c:tickLblPos val="nextTo"/>
        <c:txPr>
          <a:bodyPr/>
          <a:lstStyle/>
          <a:p>
            <a:pPr>
              <a:defRPr sz="1400"/>
            </a:pPr>
            <a:endParaRPr lang="ja-JP"/>
          </a:p>
        </c:txPr>
        <c:crossAx val="177667072"/>
        <c:crosses val="autoZero"/>
        <c:crossBetween val="between"/>
      </c:valAx>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ja-JP"/>
  <c:chart>
    <c:plotArea>
      <c:layout/>
      <c:barChart>
        <c:barDir val="bar"/>
        <c:grouping val="clustered"/>
        <c:ser>
          <c:idx val="0"/>
          <c:order val="0"/>
          <c:spPr>
            <a:ln>
              <a:solidFill>
                <a:prstClr val="black"/>
              </a:solidFill>
            </a:ln>
          </c:spPr>
          <c:dPt>
            <c:idx val="0"/>
            <c:spPr>
              <a:solidFill>
                <a:srgbClr val="C0504D"/>
              </a:solidFill>
              <a:ln>
                <a:solidFill>
                  <a:prstClr val="black"/>
                </a:solidFill>
              </a:ln>
            </c:spPr>
          </c:dPt>
          <c:dLbls>
            <c:dLbl>
              <c:idx val="0"/>
              <c:layout>
                <c:manualLayout>
                  <c:x val="-9.4074074074074171E-2"/>
                  <c:y val="-2.7136752136752151E-3"/>
                </c:manualLayout>
              </c:layout>
              <c:showVal val="1"/>
              <c:extLst>
                <c:ext xmlns:c15="http://schemas.microsoft.com/office/drawing/2012/chart" uri="{CE6537A1-D6FC-4f65-9D91-7224C49458BB}"/>
              </c:extLst>
            </c:dLbl>
            <c:dLbl>
              <c:idx val="1"/>
              <c:layout>
                <c:manualLayout>
                  <c:x val="-9.071428571428572E-2"/>
                  <c:y val="0"/>
                </c:manualLayout>
              </c:layout>
              <c:showVal val="1"/>
              <c:extLst>
                <c:ext xmlns:c15="http://schemas.microsoft.com/office/drawing/2012/chart" uri="{CE6537A1-D6FC-4f65-9D91-7224C49458BB}"/>
              </c:extLst>
            </c:dLbl>
            <c:spPr>
              <a:noFill/>
              <a:ln>
                <a:noFill/>
              </a:ln>
              <a:effectLst/>
            </c:spPr>
            <c:txPr>
              <a:bodyPr/>
              <a:lstStyle/>
              <a:p>
                <a:pPr>
                  <a:defRPr sz="2800"/>
                </a:pPr>
                <a:endParaRPr lang="ja-JP"/>
              </a:p>
            </c:txPr>
            <c:showVal val="1"/>
            <c:extLst>
              <c:ext xmlns:c15="http://schemas.microsoft.com/office/drawing/2012/chart" uri="{CE6537A1-D6FC-4f65-9D91-7224C49458BB}">
                <c15:showLeaderLines val="0"/>
              </c:ext>
            </c:extLst>
          </c:dLbls>
          <c:cat>
            <c:strRef>
              <c:f>結果比較グラフ!$A$6:$A$7</c:f>
              <c:strCache>
                <c:ptCount val="2"/>
                <c:pt idx="0">
                  <c:v>1回目</c:v>
                </c:pt>
                <c:pt idx="1">
                  <c:v>2回目</c:v>
                </c:pt>
              </c:strCache>
            </c:strRef>
          </c:cat>
          <c:val>
            <c:numRef>
              <c:f>結果比較グラフ!$B$6:$B$7</c:f>
              <c:numCache>
                <c:formatCode>0_ </c:formatCode>
                <c:ptCount val="2"/>
                <c:pt idx="0">
                  <c:v>733.08</c:v>
                </c:pt>
                <c:pt idx="1">
                  <c:v>660.20249999999999</c:v>
                </c:pt>
              </c:numCache>
            </c:numRef>
          </c:val>
        </c:ser>
        <c:dLbls/>
        <c:axId val="177730688"/>
        <c:axId val="177732224"/>
      </c:barChart>
      <c:catAx>
        <c:axId val="177730688"/>
        <c:scaling>
          <c:orientation val="maxMin"/>
        </c:scaling>
        <c:axPos val="l"/>
        <c:numFmt formatCode="General" sourceLinked="0"/>
        <c:tickLblPos val="nextTo"/>
        <c:txPr>
          <a:bodyPr/>
          <a:lstStyle/>
          <a:p>
            <a:pPr>
              <a:defRPr sz="1600" b="1"/>
            </a:pPr>
            <a:endParaRPr lang="ja-JP"/>
          </a:p>
        </c:txPr>
        <c:crossAx val="177732224"/>
        <c:crosses val="autoZero"/>
        <c:auto val="1"/>
        <c:lblAlgn val="ctr"/>
        <c:lblOffset val="100"/>
      </c:catAx>
      <c:valAx>
        <c:axId val="177732224"/>
        <c:scaling>
          <c:orientation val="minMax"/>
          <c:min val="0"/>
        </c:scaling>
        <c:axPos val="t"/>
        <c:majorGridlines/>
        <c:numFmt formatCode="0_ " sourceLinked="1"/>
        <c:tickLblPos val="nextTo"/>
        <c:crossAx val="177730688"/>
        <c:crosses val="autoZero"/>
        <c:crossBetween val="between"/>
      </c:valAx>
    </c:plotArea>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sz="2800"/>
            </a:pPr>
            <a:r>
              <a:rPr lang="ja-JP" altLang="en-US" sz="2800" dirty="0" smtClean="0"/>
              <a:t>調査</a:t>
            </a:r>
            <a:r>
              <a:rPr lang="en-US" altLang="ja-JP" sz="2800" dirty="0" smtClean="0"/>
              <a:t>1</a:t>
            </a:r>
            <a:r>
              <a:rPr lang="ja-JP" altLang="en-US" sz="2800" dirty="0"/>
              <a:t>回目</a:t>
            </a:r>
          </a:p>
        </c:rich>
      </c:tx>
      <c:layout/>
    </c:title>
    <c:plotArea>
      <c:layout/>
      <c:pieChart>
        <c:varyColors val="1"/>
        <c:ser>
          <c:idx val="0"/>
          <c:order val="0"/>
          <c:tx>
            <c:strRef>
              <c:f>結果比較グラフ!$B$10</c:f>
              <c:strCache>
                <c:ptCount val="1"/>
                <c:pt idx="0">
                  <c:v>1回目</c:v>
                </c:pt>
              </c:strCache>
            </c:strRef>
          </c:tx>
          <c:spPr>
            <a:ln>
              <a:solidFill>
                <a:schemeClr val="tx1"/>
              </a:solidFill>
            </a:ln>
          </c:spPr>
          <c:dLbls>
            <c:dLbl>
              <c:idx val="0"/>
              <c:layout>
                <c:manualLayout>
                  <c:x val="-0.28032222222222236"/>
                  <c:y val="-0.19576041666666671"/>
                </c:manualLayout>
              </c:layout>
              <c:spPr/>
              <c:txPr>
                <a:bodyPr/>
                <a:lstStyle/>
                <a:p>
                  <a:pPr>
                    <a:defRPr sz="1600" b="1"/>
                  </a:pPr>
                  <a:endParaRPr lang="ja-JP"/>
                </a:p>
              </c:txPr>
              <c:showCatName val="1"/>
              <c:showPercent val="1"/>
              <c:extLst>
                <c:ext xmlns:c15="http://schemas.microsoft.com/office/drawing/2012/chart" uri="{CE6537A1-D6FC-4f65-9D91-7224C49458BB}"/>
              </c:extLst>
            </c:dLbl>
            <c:dLbl>
              <c:idx val="1"/>
              <c:spPr/>
              <c:txPr>
                <a:bodyPr/>
                <a:lstStyle/>
                <a:p>
                  <a:pPr>
                    <a:defRPr sz="1600" b="1"/>
                  </a:pPr>
                  <a:endParaRPr lang="ja-JP"/>
                </a:p>
              </c:txPr>
            </c:dLbl>
            <c:dLbl>
              <c:idx val="2"/>
              <c:spPr/>
              <c:txPr>
                <a:bodyPr/>
                <a:lstStyle/>
                <a:p>
                  <a:pPr>
                    <a:defRPr sz="1600" b="1"/>
                  </a:pPr>
                  <a:endParaRPr lang="ja-JP"/>
                </a:p>
              </c:txPr>
            </c:dLbl>
            <c:dLbl>
              <c:idx val="3"/>
              <c:spPr/>
              <c:txPr>
                <a:bodyPr/>
                <a:lstStyle/>
                <a:p>
                  <a:pPr>
                    <a:defRPr sz="1600" b="1"/>
                  </a:pPr>
                  <a:endParaRPr lang="ja-JP"/>
                </a:p>
              </c:txPr>
            </c:dLbl>
            <c:spPr>
              <a:noFill/>
              <a:ln>
                <a:noFill/>
              </a:ln>
              <a:effectLst/>
            </c:spPr>
            <c:txPr>
              <a:bodyPr/>
              <a:lstStyle/>
              <a:p>
                <a:pPr>
                  <a:defRPr sz="1400" b="1"/>
                </a:pPr>
                <a:endParaRPr lang="ja-JP"/>
              </a:p>
            </c:txPr>
            <c:showCatName val="1"/>
            <c:showPercent val="1"/>
            <c:showLeaderLines val="1"/>
            <c:extLst>
              <c:ext xmlns:c15="http://schemas.microsoft.com/office/drawing/2012/chart" uri="{CE6537A1-D6FC-4f65-9D91-7224C49458BB}"/>
            </c:extLst>
          </c:dLbls>
          <c:cat>
            <c:strRef>
              <c:f>結果比較グラフ!$A$11:$A$14</c:f>
              <c:strCache>
                <c:ptCount val="4"/>
                <c:pt idx="0">
                  <c:v>調理くず</c:v>
                </c:pt>
                <c:pt idx="1">
                  <c:v>食べ残し</c:v>
                </c:pt>
                <c:pt idx="2">
                  <c:v>手つかず食品</c:v>
                </c:pt>
                <c:pt idx="3">
                  <c:v>その他</c:v>
                </c:pt>
              </c:strCache>
            </c:strRef>
          </c:cat>
          <c:val>
            <c:numRef>
              <c:f>結果比較グラフ!$B$11:$B$14</c:f>
              <c:numCache>
                <c:formatCode>0_);[Red]\(0\)</c:formatCode>
                <c:ptCount val="4"/>
                <c:pt idx="0">
                  <c:v>65.534116331096186</c:v>
                </c:pt>
                <c:pt idx="1">
                  <c:v>8.1236017897091699</c:v>
                </c:pt>
                <c:pt idx="2">
                  <c:v>4.0916407486222512</c:v>
                </c:pt>
                <c:pt idx="3">
                  <c:v>22.250641130572351</c:v>
                </c:pt>
              </c:numCache>
            </c:numRef>
          </c:val>
        </c:ser>
        <c:ser>
          <c:idx val="1"/>
          <c:order val="1"/>
          <c:tx>
            <c:strRef>
              <c:f>結果比較グラフ!$C$10</c:f>
              <c:strCache>
                <c:ptCount val="1"/>
                <c:pt idx="0">
                  <c:v>2回目</c:v>
                </c:pt>
              </c:strCache>
            </c:strRef>
          </c:tx>
          <c:dLbls>
            <c:spPr>
              <a:noFill/>
              <a:ln>
                <a:noFill/>
              </a:ln>
              <a:effectLst/>
            </c:spPr>
            <c:showCatName val="1"/>
            <c:showPercent val="1"/>
            <c:showLeaderLines val="1"/>
            <c:extLst>
              <c:ext xmlns:c15="http://schemas.microsoft.com/office/drawing/2012/chart" uri="{CE6537A1-D6FC-4f65-9D91-7224C49458BB}"/>
            </c:extLst>
          </c:dLbls>
          <c:cat>
            <c:strRef>
              <c:f>結果比較グラフ!$A$11:$A$14</c:f>
              <c:strCache>
                <c:ptCount val="4"/>
                <c:pt idx="0">
                  <c:v>調理くず</c:v>
                </c:pt>
                <c:pt idx="1">
                  <c:v>食べ残し</c:v>
                </c:pt>
                <c:pt idx="2">
                  <c:v>手つかず食品</c:v>
                </c:pt>
                <c:pt idx="3">
                  <c:v>その他</c:v>
                </c:pt>
              </c:strCache>
            </c:strRef>
          </c:cat>
          <c:val>
            <c:numRef>
              <c:f>結果比較グラフ!$C$11:$C$14</c:f>
              <c:numCache>
                <c:formatCode>0_ </c:formatCode>
                <c:ptCount val="4"/>
                <c:pt idx="0">
                  <c:v>68.835319466375864</c:v>
                </c:pt>
                <c:pt idx="1">
                  <c:v>8.0566189919002227</c:v>
                </c:pt>
                <c:pt idx="2">
                  <c:v>4.9431803121012106</c:v>
                </c:pt>
                <c:pt idx="3">
                  <c:v>18.164881229622754</c:v>
                </c:pt>
              </c:numCache>
            </c:numRef>
          </c:val>
        </c:ser>
        <c:dLbls>
          <c:showCatName val="1"/>
          <c:showPercent val="1"/>
        </c:dLbls>
        <c:firstSliceAng val="0"/>
      </c:pieChart>
    </c:plotArea>
    <c:plotVisOnly val="1"/>
    <c:dispBlanksAs val="zero"/>
  </c:chart>
  <c:spPr>
    <a:ln>
      <a:no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sz="2400"/>
            </a:pPr>
            <a:r>
              <a:rPr lang="ja-JP" altLang="ja-JP" sz="2400" b="1" i="0" baseline="0" dirty="0" smtClean="0"/>
              <a:t>調査</a:t>
            </a:r>
            <a:r>
              <a:rPr lang="ja-JP" altLang="en-US" sz="2400" b="1" i="0" baseline="0" dirty="0" smtClean="0"/>
              <a:t>２</a:t>
            </a:r>
            <a:r>
              <a:rPr lang="ja-JP" altLang="ja-JP" sz="2400" b="1" i="0" baseline="0" dirty="0" smtClean="0"/>
              <a:t>回目</a:t>
            </a:r>
            <a:endParaRPr lang="ja-JP" altLang="ja-JP" sz="2400" dirty="0"/>
          </a:p>
        </c:rich>
      </c:tx>
      <c:layout/>
    </c:title>
    <c:plotArea>
      <c:layout/>
      <c:pieChart>
        <c:varyColors val="1"/>
        <c:ser>
          <c:idx val="1"/>
          <c:order val="0"/>
          <c:tx>
            <c:strRef>
              <c:f>結果比較グラフ!$C$10</c:f>
              <c:strCache>
                <c:ptCount val="1"/>
                <c:pt idx="0">
                  <c:v>2回目</c:v>
                </c:pt>
              </c:strCache>
            </c:strRef>
          </c:tx>
          <c:spPr>
            <a:ln>
              <a:solidFill>
                <a:prstClr val="black"/>
              </a:solidFill>
            </a:ln>
          </c:spPr>
          <c:dLbls>
            <c:dLbl>
              <c:idx val="0"/>
              <c:layout>
                <c:manualLayout>
                  <c:x val="-0.21540256410256417"/>
                  <c:y val="-0.20498518518518527"/>
                </c:manualLayout>
              </c:layout>
              <c:showCatName val="1"/>
              <c:showPercent val="1"/>
              <c:extLst>
                <c:ext xmlns:c15="http://schemas.microsoft.com/office/drawing/2012/chart" uri="{CE6537A1-D6FC-4f65-9D91-7224C49458BB}"/>
              </c:extLst>
            </c:dLbl>
            <c:dLbl>
              <c:idx val="1"/>
              <c:layout>
                <c:manualLayout>
                  <c:x val="0.19130053418803419"/>
                  <c:y val="-3.7992824074074082E-2"/>
                </c:manualLayout>
              </c:layout>
              <c:showCatName val="1"/>
              <c:showPercent val="1"/>
              <c:extLst>
                <c:ext xmlns:c15="http://schemas.microsoft.com/office/drawing/2012/chart" uri="{CE6537A1-D6FC-4f65-9D91-7224C49458BB}"/>
              </c:extLst>
            </c:dLbl>
            <c:spPr>
              <a:noFill/>
              <a:ln>
                <a:noFill/>
              </a:ln>
              <a:effectLst/>
            </c:spPr>
            <c:txPr>
              <a:bodyPr/>
              <a:lstStyle/>
              <a:p>
                <a:pPr>
                  <a:defRPr sz="1600" b="1"/>
                </a:pPr>
                <a:endParaRPr lang="ja-JP"/>
              </a:p>
            </c:txPr>
            <c:showCatName val="1"/>
            <c:showPercent val="1"/>
            <c:showLeaderLines val="1"/>
            <c:extLst>
              <c:ext xmlns:c15="http://schemas.microsoft.com/office/drawing/2012/chart" uri="{CE6537A1-D6FC-4f65-9D91-7224C49458BB}"/>
            </c:extLst>
          </c:dLbls>
          <c:cat>
            <c:strRef>
              <c:f>結果比較グラフ!$A$11:$A$14</c:f>
              <c:strCache>
                <c:ptCount val="4"/>
                <c:pt idx="0">
                  <c:v>調理くず</c:v>
                </c:pt>
                <c:pt idx="1">
                  <c:v>食べ残し</c:v>
                </c:pt>
                <c:pt idx="2">
                  <c:v>手つかず食品</c:v>
                </c:pt>
                <c:pt idx="3">
                  <c:v>その他</c:v>
                </c:pt>
              </c:strCache>
            </c:strRef>
          </c:cat>
          <c:val>
            <c:numRef>
              <c:f>結果比較グラフ!$C$11:$C$14</c:f>
              <c:numCache>
                <c:formatCode>0_ </c:formatCode>
                <c:ptCount val="4"/>
                <c:pt idx="0">
                  <c:v>68.835319466375864</c:v>
                </c:pt>
                <c:pt idx="1">
                  <c:v>8.0566189919002227</c:v>
                </c:pt>
                <c:pt idx="2">
                  <c:v>4.9431803121012106</c:v>
                </c:pt>
                <c:pt idx="3">
                  <c:v>18.164881229622754</c:v>
                </c:pt>
              </c:numCache>
            </c:numRef>
          </c:val>
        </c:ser>
        <c:dLbls>
          <c:showCatName val="1"/>
          <c:showPercent val="1"/>
        </c:dLbls>
        <c:firstSliceAng val="0"/>
      </c:pieChart>
    </c:plotArea>
    <c:plotVisOnly val="1"/>
    <c:dispBlanksAs val="zero"/>
  </c:chart>
  <c:spPr>
    <a:ln>
      <a:noFill/>
    </a:ln>
  </c:spPr>
  <c:externalData r:id="rId1"/>
</c:chartSpace>
</file>

<file path=ppt/drawings/drawing1.xml><?xml version="1.0" encoding="utf-8"?>
<c:userShapes xmlns:c="http://schemas.openxmlformats.org/drawingml/2006/chart">
  <cdr:relSizeAnchor xmlns:cdr="http://schemas.openxmlformats.org/drawingml/2006/chartDrawing">
    <cdr:from>
      <cdr:x>0.00134</cdr:x>
      <cdr:y>0.27918</cdr:y>
    </cdr:from>
    <cdr:to>
      <cdr:x>0.28266</cdr:x>
      <cdr:y>0.45643</cdr:y>
    </cdr:to>
    <cdr:sp macro="" textlink="">
      <cdr:nvSpPr>
        <cdr:cNvPr id="2" name="角丸四角形吹き出し 1"/>
        <cdr:cNvSpPr/>
      </cdr:nvSpPr>
      <cdr:spPr>
        <a:xfrm xmlns:a="http://schemas.openxmlformats.org/drawingml/2006/main">
          <a:off x="11572" y="1446586"/>
          <a:ext cx="2429457" cy="918430"/>
        </a:xfrm>
        <a:prstGeom xmlns:a="http://schemas.openxmlformats.org/drawingml/2006/main" prst="wedgeRoundRectCallout">
          <a:avLst>
            <a:gd name="adj1" fmla="val 83336"/>
            <a:gd name="adj2" fmla="val -35744"/>
            <a:gd name="adj3" fmla="val 16667"/>
          </a:avLst>
        </a:prstGeom>
        <a:solidFill xmlns:a="http://schemas.openxmlformats.org/drawingml/2006/main">
          <a:schemeClr val="bg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ja-JP" altLang="en-US" sz="1600" dirty="0" smtClean="0">
              <a:solidFill>
                <a:schemeClr val="tx1"/>
              </a:solidFill>
            </a:rPr>
            <a:t>紙パック、ダンボール、</a:t>
          </a:r>
          <a:endParaRPr lang="en-US" altLang="ja-JP" sz="1600" dirty="0" smtClean="0">
            <a:solidFill>
              <a:schemeClr val="tx1"/>
            </a:solidFill>
          </a:endParaRPr>
        </a:p>
        <a:p xmlns:a="http://schemas.openxmlformats.org/drawingml/2006/main">
          <a:pPr algn="ctr"/>
          <a:r>
            <a:rPr lang="ja-JP" altLang="en-US" sz="1600" dirty="0" smtClean="0">
              <a:solidFill>
                <a:schemeClr val="tx1"/>
              </a:solidFill>
            </a:rPr>
            <a:t>新聞紙、雑誌、紙箱類、</a:t>
          </a:r>
          <a:endParaRPr lang="en-US" altLang="ja-JP" sz="1600" dirty="0" smtClean="0">
            <a:solidFill>
              <a:schemeClr val="tx1"/>
            </a:solidFill>
          </a:endParaRPr>
        </a:p>
        <a:p xmlns:a="http://schemas.openxmlformats.org/drawingml/2006/main">
          <a:pPr algn="ctr"/>
          <a:r>
            <a:rPr lang="ja-JP" altLang="en-US" sz="1600" dirty="0" smtClean="0">
              <a:solidFill>
                <a:schemeClr val="tx1"/>
              </a:solidFill>
            </a:rPr>
            <a:t>布類、ペットボトル等</a:t>
          </a:r>
          <a:endParaRPr lang="ja-JP" sz="1600" dirty="0">
            <a:solidFill>
              <a:schemeClr val="tx1"/>
            </a:solidFill>
          </a:endParaRPr>
        </a:p>
      </cdr:txBody>
    </cdr:sp>
  </cdr:relSizeAnchor>
  <cdr:relSizeAnchor xmlns:cdr="http://schemas.openxmlformats.org/drawingml/2006/chartDrawing">
    <cdr:from>
      <cdr:x>0.58101</cdr:x>
      <cdr:y>0.49864</cdr:y>
    </cdr:from>
    <cdr:to>
      <cdr:x>0.68689</cdr:x>
      <cdr:y>0.56828</cdr:y>
    </cdr:to>
    <cdr:sp macro="" textlink="">
      <cdr:nvSpPr>
        <cdr:cNvPr id="3" name="テキスト ボックス 2"/>
        <cdr:cNvSpPr txBox="1"/>
      </cdr:nvSpPr>
      <cdr:spPr>
        <a:xfrm xmlns:a="http://schemas.openxmlformats.org/drawingml/2006/main">
          <a:off x="5017533" y="2583745"/>
          <a:ext cx="914400" cy="360853"/>
        </a:xfrm>
        <a:prstGeom xmlns:a="http://schemas.openxmlformats.org/drawingml/2006/main" prst="rect">
          <a:avLst/>
        </a:prstGeom>
        <a:solidFill xmlns:a="http://schemas.openxmlformats.org/drawingml/2006/main">
          <a:srgbClr val="CCECFF"/>
        </a:solidFill>
      </cdr:spPr>
      <cdr:txBody>
        <a:bodyPr xmlns:a="http://schemas.openxmlformats.org/drawingml/2006/main" vertOverflow="clip" wrap="none" rtlCol="0"/>
        <a:lstStyle xmlns:a="http://schemas.openxmlformats.org/drawingml/2006/main"/>
        <a:p xmlns:a="http://schemas.openxmlformats.org/drawingml/2006/main">
          <a:r>
            <a:rPr lang="ja-JP" altLang="en-US" sz="2000" dirty="0" smtClean="0"/>
            <a:t>生ごみ</a:t>
          </a:r>
          <a:endParaRPr lang="ja-JP" altLang="en-US" sz="2000" dirty="0"/>
        </a:p>
      </cdr:txBody>
    </cdr:sp>
  </cdr:relSizeAnchor>
  <cdr:relSizeAnchor xmlns:cdr="http://schemas.openxmlformats.org/drawingml/2006/chartDrawing">
    <cdr:from>
      <cdr:x>0.29571</cdr:x>
      <cdr:y>0.5983</cdr:y>
    </cdr:from>
    <cdr:to>
      <cdr:x>0.48689</cdr:x>
      <cdr:y>0.66794</cdr:y>
    </cdr:to>
    <cdr:sp macro="" textlink="">
      <cdr:nvSpPr>
        <cdr:cNvPr id="4" name="テキスト ボックス 3"/>
        <cdr:cNvSpPr txBox="1"/>
      </cdr:nvSpPr>
      <cdr:spPr>
        <a:xfrm xmlns:a="http://schemas.openxmlformats.org/drawingml/2006/main">
          <a:off x="2553733" y="3100107"/>
          <a:ext cx="1651000" cy="360853"/>
        </a:xfrm>
        <a:prstGeom xmlns:a="http://schemas.openxmlformats.org/drawingml/2006/main" prst="rect">
          <a:avLst/>
        </a:prstGeom>
        <a:solidFill xmlns:a="http://schemas.openxmlformats.org/drawingml/2006/main">
          <a:srgbClr val="FFCCCC"/>
        </a:solidFill>
      </cdr:spPr>
      <cdr:txBody>
        <a:bodyPr xmlns:a="http://schemas.openxmlformats.org/drawingml/2006/main" vertOverflow="clip" wrap="none" rtlCol="0"/>
        <a:lstStyle xmlns:a="http://schemas.openxmlformats.org/drawingml/2006/main"/>
        <a:p xmlns:a="http://schemas.openxmlformats.org/drawingml/2006/main">
          <a:pPr algn="r"/>
          <a:r>
            <a:rPr lang="ja-JP" altLang="en-US" sz="2000" dirty="0" smtClean="0"/>
            <a:t>生ごみ以外の</a:t>
          </a:r>
          <a:endParaRPr lang="ja-JP" altLang="en-US"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977" cy="513789"/>
          </a:xfrm>
          <a:prstGeom prst="rect">
            <a:avLst/>
          </a:prstGeom>
        </p:spPr>
        <p:txBody>
          <a:bodyPr vert="horz" lIns="95463" tIns="47732" rIns="95463" bIns="47732" rtlCol="0"/>
          <a:lstStyle>
            <a:lvl1pPr algn="l">
              <a:defRPr sz="1300"/>
            </a:lvl1pPr>
          </a:lstStyle>
          <a:p>
            <a:endParaRPr kumimoji="1" lang="ja-JP" altLang="en-US"/>
          </a:p>
        </p:txBody>
      </p:sp>
      <p:sp>
        <p:nvSpPr>
          <p:cNvPr id="4" name="フッター プレースホルダー 3"/>
          <p:cNvSpPr>
            <a:spLocks noGrp="1"/>
          </p:cNvSpPr>
          <p:nvPr>
            <p:ph type="ftr" sz="quarter" idx="2"/>
          </p:nvPr>
        </p:nvSpPr>
        <p:spPr>
          <a:xfrm>
            <a:off x="1" y="9720824"/>
            <a:ext cx="3076977" cy="513789"/>
          </a:xfrm>
          <a:prstGeom prst="rect">
            <a:avLst/>
          </a:prstGeom>
        </p:spPr>
        <p:txBody>
          <a:bodyPr vert="horz" lIns="95463" tIns="47732" rIns="95463" bIns="47732" rtlCol="0" anchor="b"/>
          <a:lstStyle>
            <a:lvl1pPr algn="l">
              <a:defRPr sz="1300"/>
            </a:lvl1pPr>
          </a:lstStyle>
          <a:p>
            <a:endParaRPr kumimoji="1" lang="ja-JP" altLang="en-US"/>
          </a:p>
        </p:txBody>
      </p:sp>
    </p:spTree>
    <p:extLst>
      <p:ext uri="{BB962C8B-B14F-4D97-AF65-F5344CB8AC3E}">
        <p14:creationId xmlns:p14="http://schemas.microsoft.com/office/powerpoint/2010/main" xmlns="" val="1340106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3508"/>
          </a:xfrm>
          <a:prstGeom prst="rect">
            <a:avLst/>
          </a:prstGeom>
        </p:spPr>
        <p:txBody>
          <a:bodyPr vert="horz" lIns="95463" tIns="47732" rIns="95463" bIns="47732" rtlCol="0"/>
          <a:lstStyle>
            <a:lvl1pPr algn="l">
              <a:defRPr sz="1300"/>
            </a:lvl1pPr>
          </a:lstStyle>
          <a:p>
            <a:endParaRPr kumimoji="1" lang="ja-JP" altLang="en-US"/>
          </a:p>
        </p:txBody>
      </p:sp>
      <p:sp>
        <p:nvSpPr>
          <p:cNvPr id="4" name="スライド イメージ プレースホルダー 3"/>
          <p:cNvSpPr>
            <a:spLocks noGrp="1" noRot="1" noChangeAspect="1"/>
          </p:cNvSpPr>
          <p:nvPr>
            <p:ph type="sldImg" idx="2"/>
          </p:nvPr>
        </p:nvSpPr>
        <p:spPr>
          <a:xfrm>
            <a:off x="1055688" y="1279525"/>
            <a:ext cx="4987925" cy="3452813"/>
          </a:xfrm>
          <a:prstGeom prst="rect">
            <a:avLst/>
          </a:prstGeom>
          <a:noFill/>
          <a:ln w="12700">
            <a:solidFill>
              <a:prstClr val="black"/>
            </a:solidFill>
          </a:ln>
        </p:spPr>
        <p:txBody>
          <a:bodyPr vert="horz" lIns="95463" tIns="47732" rIns="95463" bIns="47732" rtlCol="0" anchor="ctr"/>
          <a:lstStyle/>
          <a:p>
            <a:endParaRPr lang="ja-JP" altLang="en-US"/>
          </a:p>
        </p:txBody>
      </p:sp>
      <p:sp>
        <p:nvSpPr>
          <p:cNvPr id="5" name="ノート プレースホルダー 4"/>
          <p:cNvSpPr>
            <a:spLocks noGrp="1"/>
          </p:cNvSpPr>
          <p:nvPr>
            <p:ph type="body" sz="quarter" idx="3"/>
          </p:nvPr>
        </p:nvSpPr>
        <p:spPr>
          <a:xfrm>
            <a:off x="709931" y="4925408"/>
            <a:ext cx="5679440" cy="4029879"/>
          </a:xfrm>
          <a:prstGeom prst="rect">
            <a:avLst/>
          </a:prstGeom>
        </p:spPr>
        <p:txBody>
          <a:bodyPr vert="horz" lIns="95463" tIns="47732" rIns="95463" bIns="4773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7"/>
            <a:ext cx="3076364" cy="513507"/>
          </a:xfrm>
          <a:prstGeom prst="rect">
            <a:avLst/>
          </a:prstGeom>
        </p:spPr>
        <p:txBody>
          <a:bodyPr vert="horz" lIns="95463" tIns="47732" rIns="95463" bIns="47732" rtlCol="0" anchor="b"/>
          <a:lstStyle>
            <a:lvl1pPr algn="l">
              <a:defRPr sz="1300"/>
            </a:lvl1pPr>
          </a:lstStyle>
          <a:p>
            <a:endParaRPr kumimoji="1" lang="ja-JP" altLang="en-US"/>
          </a:p>
        </p:txBody>
      </p:sp>
    </p:spTree>
    <p:extLst>
      <p:ext uri="{BB962C8B-B14F-4D97-AF65-F5344CB8AC3E}">
        <p14:creationId xmlns:p14="http://schemas.microsoft.com/office/powerpoint/2010/main" xmlns="" val="34227568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55688" y="1279525"/>
            <a:ext cx="4987925" cy="34528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a:xfrm>
            <a:off x="4021294" y="9721107"/>
            <a:ext cx="3076364" cy="513507"/>
          </a:xfrm>
          <a:prstGeom prst="rect">
            <a:avLst/>
          </a:prstGeom>
        </p:spPr>
        <p:txBody>
          <a:bodyPr lIns="95463" tIns="47732" rIns="95463" bIns="47732"/>
          <a:lstStyle/>
          <a:p>
            <a:fld id="{46D3A268-66FC-40D4-9068-5F8E55377ABF}" type="slidenum">
              <a:rPr lang="ja-JP" altLang="en-US" smtClean="0">
                <a:solidFill>
                  <a:prstClr val="black"/>
                </a:solidFill>
              </a:rPr>
              <a:pPr/>
              <a:t>1</a:t>
            </a:fld>
            <a:endParaRPr lang="ja-JP" altLang="en-US">
              <a:solidFill>
                <a:prstClr val="black"/>
              </a:solidFill>
            </a:endParaRPr>
          </a:p>
        </p:txBody>
      </p:sp>
    </p:spTree>
    <p:extLst>
      <p:ext uri="{BB962C8B-B14F-4D97-AF65-F5344CB8AC3E}">
        <p14:creationId xmlns:p14="http://schemas.microsoft.com/office/powerpoint/2010/main" xmlns="" val="2901229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生ごみの中では調理くずの割合が多い。次いで食べ残しや、封を開けていない手つかず食品など。</a:t>
            </a:r>
            <a:endParaRPr kumimoji="1" lang="ja-JP" altLang="en-US" dirty="0"/>
          </a:p>
        </p:txBody>
      </p:sp>
    </p:spTree>
    <p:extLst>
      <p:ext uri="{BB962C8B-B14F-4D97-AF65-F5344CB8AC3E}">
        <p14:creationId xmlns:p14="http://schemas.microsoft.com/office/powerpoint/2010/main" xmlns="" val="491539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封を切っていない手つかず食品のなかで、賞味・消費期限切れ前に廃棄されているものも</a:t>
            </a:r>
            <a:r>
              <a:rPr kumimoji="1" lang="en-US" altLang="ja-JP" dirty="0" smtClean="0"/>
              <a:t>3</a:t>
            </a:r>
            <a:r>
              <a:rPr kumimoji="1" lang="ja-JP" altLang="en-US" dirty="0" smtClean="0"/>
              <a:t>割～</a:t>
            </a:r>
            <a:r>
              <a:rPr kumimoji="1" lang="en-US" altLang="ja-JP" dirty="0" smtClean="0"/>
              <a:t>5</a:t>
            </a:r>
            <a:r>
              <a:rPr kumimoji="1" lang="ja-JP" altLang="en-US" dirty="0" smtClean="0"/>
              <a:t>割程度あった。</a:t>
            </a:r>
            <a:endParaRPr kumimoji="1" lang="ja-JP" altLang="en-US" dirty="0"/>
          </a:p>
        </p:txBody>
      </p:sp>
    </p:spTree>
    <p:extLst>
      <p:ext uri="{BB962C8B-B14F-4D97-AF65-F5344CB8AC3E}">
        <p14:creationId xmlns:p14="http://schemas.microsoft.com/office/powerpoint/2010/main" xmlns="" val="2803815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55688" y="1279525"/>
            <a:ext cx="4987925" cy="3452813"/>
          </a:xfrm>
        </p:spPr>
      </p:sp>
      <p:sp>
        <p:nvSpPr>
          <p:cNvPr id="3" name="ノート プレースホルダ 2"/>
          <p:cNvSpPr>
            <a:spLocks noGrp="1"/>
          </p:cNvSpPr>
          <p:nvPr>
            <p:ph type="body" idx="1"/>
          </p:nvPr>
        </p:nvSpPr>
        <p:spPr/>
        <p:txBody>
          <a:bodyPr>
            <a:normAutofit/>
          </a:bodyPr>
          <a:lstStyle/>
          <a:p>
            <a:r>
              <a:rPr kumimoji="1" lang="ja-JP" altLang="en-US" dirty="0" smtClean="0"/>
              <a:t>説明案</a:t>
            </a:r>
            <a:endParaRPr kumimoji="1" lang="en-US" altLang="ja-JP" dirty="0" smtClean="0"/>
          </a:p>
          <a:p>
            <a:r>
              <a:rPr kumimoji="1" lang="ja-JP" altLang="en-US" dirty="0" smtClean="0"/>
              <a:t>「お年寄りの世帯ほど、調理くずの発生量が多いんですね。きちんと素材からお料理をしているということで、それはとても良いことでもあるんですが、結果として生ごみをたくさん出しているわけです。」</a:t>
            </a:r>
            <a:endParaRPr kumimoji="1" lang="ja-JP" altLang="en-US" dirty="0"/>
          </a:p>
        </p:txBody>
      </p:sp>
      <p:sp>
        <p:nvSpPr>
          <p:cNvPr id="4" name="スライド番号プレースホルダ 3"/>
          <p:cNvSpPr>
            <a:spLocks noGrp="1"/>
          </p:cNvSpPr>
          <p:nvPr>
            <p:ph type="sldNum" sz="quarter" idx="10"/>
          </p:nvPr>
        </p:nvSpPr>
        <p:spPr>
          <a:xfrm>
            <a:off x="4021294" y="9721107"/>
            <a:ext cx="3076364" cy="513507"/>
          </a:xfrm>
          <a:prstGeom prst="rect">
            <a:avLst/>
          </a:prstGeom>
        </p:spPr>
        <p:txBody>
          <a:bodyPr lIns="95463" tIns="47732" rIns="95463" bIns="47732"/>
          <a:lstStyle/>
          <a:p>
            <a:fld id="{10C84D9E-E33A-4C48-AF5C-E9A5F8BB0D82}" type="slidenum">
              <a:rPr kumimoji="1" lang="ja-JP" altLang="en-US" smtClean="0"/>
              <a:pPr/>
              <a:t>18</a:t>
            </a:fld>
            <a:endParaRPr kumimoji="1" lang="ja-JP" altLang="en-US"/>
          </a:p>
        </p:txBody>
      </p:sp>
    </p:spTree>
    <p:extLst>
      <p:ext uri="{BB962C8B-B14F-4D97-AF65-F5344CB8AC3E}">
        <p14:creationId xmlns:p14="http://schemas.microsoft.com/office/powerpoint/2010/main" xmlns="" val="3395692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55688" y="1279525"/>
            <a:ext cx="4987925" cy="3452813"/>
          </a:xfrm>
        </p:spPr>
      </p:sp>
      <p:sp>
        <p:nvSpPr>
          <p:cNvPr id="3" name="ノート プレースホルダ 2"/>
          <p:cNvSpPr>
            <a:spLocks noGrp="1"/>
          </p:cNvSpPr>
          <p:nvPr>
            <p:ph type="body" idx="1"/>
          </p:nvPr>
        </p:nvSpPr>
        <p:spPr/>
        <p:txBody>
          <a:bodyPr>
            <a:normAutofit/>
          </a:bodyPr>
          <a:lstStyle/>
          <a:p>
            <a:r>
              <a:rPr kumimoji="1" lang="ja-JP" altLang="en-US" dirty="0" smtClean="0"/>
              <a:t>説明案</a:t>
            </a:r>
            <a:r>
              <a:rPr kumimoji="1" lang="en-US" altLang="ja-JP" dirty="0" smtClean="0"/>
              <a:t/>
            </a:r>
            <a:br>
              <a:rPr kumimoji="1" lang="en-US" altLang="ja-JP" dirty="0" smtClean="0"/>
            </a:br>
            <a:r>
              <a:rPr kumimoji="1" lang="ja-JP" altLang="en-US" dirty="0" smtClean="0"/>
              <a:t>「お年寄りの世帯ほど、食品がまだあるのに同じモノを購入してしまうんですね。こまめに買いものをするのは良いことかもしれないですが、食材が無駄になるリスクも高まります。」</a:t>
            </a:r>
            <a:r>
              <a:rPr kumimoji="1" lang="en-US" altLang="ja-JP" dirty="0" smtClean="0"/>
              <a:t/>
            </a:r>
            <a:br>
              <a:rPr kumimoji="1" lang="en-US" altLang="ja-JP" dirty="0" smtClean="0"/>
            </a:br>
            <a:r>
              <a:rPr kumimoji="1" lang="ja-JP" altLang="en-US" dirty="0" smtClean="0"/>
              <a:t>「まだ食べられるのに捨てられてしまう食品を、食品ロスといいます。さて、食品ロスって日本でどれくらい出てるかご存じですか？」</a:t>
            </a:r>
            <a:r>
              <a:rPr kumimoji="1" lang="en-US" altLang="ja-JP" dirty="0" smtClean="0"/>
              <a:t/>
            </a:r>
            <a:br>
              <a:rPr kumimoji="1" lang="en-US" altLang="ja-JP" dirty="0" smtClean="0"/>
            </a:br>
            <a:endParaRPr kumimoji="1" lang="ja-JP" altLang="en-US" dirty="0"/>
          </a:p>
        </p:txBody>
      </p:sp>
      <p:sp>
        <p:nvSpPr>
          <p:cNvPr id="4" name="スライド番号プレースホルダ 3"/>
          <p:cNvSpPr>
            <a:spLocks noGrp="1"/>
          </p:cNvSpPr>
          <p:nvPr>
            <p:ph type="sldNum" sz="quarter" idx="10"/>
          </p:nvPr>
        </p:nvSpPr>
        <p:spPr>
          <a:xfrm>
            <a:off x="4021294" y="9721107"/>
            <a:ext cx="3076364" cy="513507"/>
          </a:xfrm>
          <a:prstGeom prst="rect">
            <a:avLst/>
          </a:prstGeom>
        </p:spPr>
        <p:txBody>
          <a:bodyPr lIns="95463" tIns="47732" rIns="95463" bIns="47732"/>
          <a:lstStyle/>
          <a:p>
            <a:fld id="{BB7F179D-AFFE-444A-9D9D-077DDABF0998}" type="slidenum">
              <a:rPr kumimoji="1" lang="ja-JP" altLang="en-US" smtClean="0"/>
              <a:pPr/>
              <a:t>19</a:t>
            </a:fld>
            <a:endParaRPr kumimoji="1" lang="ja-JP" altLang="en-US"/>
          </a:p>
        </p:txBody>
      </p:sp>
    </p:spTree>
    <p:extLst>
      <p:ext uri="{BB962C8B-B14F-4D97-AF65-F5344CB8AC3E}">
        <p14:creationId xmlns:p14="http://schemas.microsoft.com/office/powerpoint/2010/main" xmlns="" val="2151941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55688" y="1279525"/>
            <a:ext cx="4987925" cy="3452813"/>
          </a:xfrm>
        </p:spPr>
      </p:sp>
      <p:sp>
        <p:nvSpPr>
          <p:cNvPr id="3" name="ノート プレースホルダ 2"/>
          <p:cNvSpPr>
            <a:spLocks noGrp="1"/>
          </p:cNvSpPr>
          <p:nvPr>
            <p:ph type="body" idx="1"/>
          </p:nvPr>
        </p:nvSpPr>
        <p:spPr/>
        <p:txBody>
          <a:bodyPr>
            <a:normAutofit/>
          </a:bodyPr>
          <a:lstStyle/>
          <a:p>
            <a:r>
              <a:rPr kumimoji="1" lang="ja-JP" altLang="en-US" dirty="0" smtClean="0"/>
              <a:t>説明案</a:t>
            </a:r>
            <a:r>
              <a:rPr kumimoji="1" lang="en-US" altLang="ja-JP" dirty="0" smtClean="0"/>
              <a:t/>
            </a:r>
            <a:br>
              <a:rPr kumimoji="1" lang="en-US" altLang="ja-JP" dirty="0" smtClean="0"/>
            </a:br>
            <a:r>
              <a:rPr kumimoji="1" lang="ja-JP" altLang="en-US" dirty="0" smtClean="0"/>
              <a:t>「</a:t>
            </a:r>
            <a:r>
              <a:rPr kumimoji="1" lang="en-US" altLang="ja-JP" dirty="0" smtClean="0"/>
              <a:t>60</a:t>
            </a:r>
            <a:r>
              <a:rPr kumimoji="1" lang="ja-JP" altLang="en-US" dirty="0" smtClean="0"/>
              <a:t>代以上の世帯よりも、若い世帯ほど、食べ残しの発生量が多いんですね。」</a:t>
            </a:r>
            <a:r>
              <a:rPr kumimoji="1" lang="en-US" altLang="ja-JP" dirty="0" smtClean="0"/>
              <a:t/>
            </a:r>
            <a:br>
              <a:rPr kumimoji="1" lang="en-US" altLang="ja-JP" dirty="0" smtClean="0"/>
            </a:br>
            <a:r>
              <a:rPr kumimoji="1" lang="ja-JP" altLang="en-US" dirty="0" smtClean="0"/>
              <a:t>「その要因としては、世帯</a:t>
            </a:r>
            <a:r>
              <a:rPr lang="ja-JP" altLang="en-US" dirty="0" smtClean="0">
                <a:solidFill>
                  <a:srgbClr val="0000CC"/>
                </a:solidFill>
              </a:rPr>
              <a:t>人数が多いため、家族が食べる量の予測がしにくい、少量残っても次の食事で出しにくい、などが考えられます。」</a:t>
            </a:r>
            <a:endParaRPr lang="en-US" altLang="ja-JP" dirty="0" smtClean="0">
              <a:solidFill>
                <a:srgbClr val="0000CC"/>
              </a:solidFill>
            </a:endParaRPr>
          </a:p>
          <a:p>
            <a:r>
              <a:rPr lang="ja-JP" altLang="en-US" b="0" dirty="0" smtClean="0">
                <a:solidFill>
                  <a:srgbClr val="0000CC"/>
                </a:solidFill>
              </a:rPr>
              <a:t>「もう一つの要因として、次のスライドに面白いデータが次にあります。」</a:t>
            </a:r>
            <a:endParaRPr kumimoji="1" lang="ja-JP" altLang="en-US" b="0" dirty="0" smtClean="0"/>
          </a:p>
          <a:p>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
            </a:r>
            <a:br>
              <a:rPr kumimoji="1" lang="en-US" altLang="ja-JP" dirty="0" smtClean="0"/>
            </a:br>
            <a:r>
              <a:rPr kumimoji="1" lang="en-US" altLang="ja-JP" dirty="0" smtClean="0"/>
              <a:t>60</a:t>
            </a:r>
            <a:r>
              <a:rPr kumimoji="1" lang="ja-JP" altLang="en-US" dirty="0" smtClean="0"/>
              <a:t>代以上　</a:t>
            </a:r>
            <a:r>
              <a:rPr kumimoji="1" lang="en-US" altLang="ja-JP" dirty="0" smtClean="0"/>
              <a:t>9</a:t>
            </a:r>
            <a:r>
              <a:rPr kumimoji="1" lang="ja-JP" altLang="en-US" dirty="0" smtClean="0"/>
              <a:t>世帯中</a:t>
            </a:r>
            <a:r>
              <a:rPr kumimoji="1" lang="en-US" altLang="ja-JP" dirty="0" smtClean="0"/>
              <a:t>2</a:t>
            </a:r>
            <a:r>
              <a:rPr kumimoji="1" lang="ja-JP" altLang="en-US" dirty="0" smtClean="0"/>
              <a:t>世帯排出　　⇒　排出していない割合　</a:t>
            </a:r>
            <a:r>
              <a:rPr kumimoji="1" lang="en-US" altLang="ja-JP" dirty="0" smtClean="0"/>
              <a:t>7</a:t>
            </a:r>
            <a:r>
              <a:rPr kumimoji="1" lang="ja-JP" altLang="en-US" dirty="0" smtClean="0"/>
              <a:t>世帯</a:t>
            </a:r>
            <a:r>
              <a:rPr kumimoji="1" lang="en-US" altLang="ja-JP" dirty="0" smtClean="0"/>
              <a:t>0</a:t>
            </a:r>
            <a:r>
              <a:rPr kumimoji="1" lang="ja-JP" altLang="en-US" dirty="0" smtClean="0"/>
              <a:t>　</a:t>
            </a:r>
            <a:r>
              <a:rPr kumimoji="1" lang="en-US" altLang="ja-JP" dirty="0" smtClean="0"/>
              <a:t>78%</a:t>
            </a:r>
          </a:p>
          <a:p>
            <a:r>
              <a:rPr kumimoji="1" lang="en-US" altLang="ja-JP" dirty="0" smtClean="0"/>
              <a:t>50</a:t>
            </a:r>
            <a:r>
              <a:rPr kumimoji="1" lang="ja-JP" altLang="en-US" dirty="0" smtClean="0"/>
              <a:t>代　</a:t>
            </a:r>
            <a:r>
              <a:rPr kumimoji="1" lang="en-US" altLang="ja-JP" dirty="0" smtClean="0"/>
              <a:t>4</a:t>
            </a:r>
            <a:r>
              <a:rPr kumimoji="1" lang="ja-JP" altLang="en-US" dirty="0" smtClean="0"/>
              <a:t>世帯中</a:t>
            </a:r>
            <a:r>
              <a:rPr kumimoji="1" lang="en-US" altLang="ja-JP" dirty="0" smtClean="0"/>
              <a:t>2</a:t>
            </a:r>
            <a:r>
              <a:rPr kumimoji="1" lang="ja-JP" altLang="en-US" dirty="0" smtClean="0"/>
              <a:t>世帯排出　⇒　排出していない割合　</a:t>
            </a:r>
            <a:r>
              <a:rPr kumimoji="1" lang="en-US" altLang="ja-JP" dirty="0" smtClean="0"/>
              <a:t>2</a:t>
            </a:r>
            <a:r>
              <a:rPr kumimoji="1" lang="ja-JP" altLang="en-US" dirty="0" smtClean="0"/>
              <a:t>世帯</a:t>
            </a:r>
            <a:r>
              <a:rPr kumimoji="1" lang="en-US" altLang="ja-JP" dirty="0" smtClean="0"/>
              <a:t>0</a:t>
            </a:r>
            <a:r>
              <a:rPr kumimoji="1" lang="ja-JP" altLang="en-US" dirty="0" smtClean="0"/>
              <a:t>　</a:t>
            </a:r>
            <a:r>
              <a:rPr kumimoji="1" lang="en-US" altLang="ja-JP" dirty="0" smtClean="0"/>
              <a:t>50%</a:t>
            </a:r>
          </a:p>
          <a:p>
            <a:r>
              <a:rPr kumimoji="1" lang="en-US" altLang="ja-JP" dirty="0" smtClean="0"/>
              <a:t>40</a:t>
            </a:r>
            <a:r>
              <a:rPr kumimoji="1" lang="ja-JP" altLang="en-US" dirty="0" smtClean="0"/>
              <a:t>代　</a:t>
            </a:r>
            <a:r>
              <a:rPr kumimoji="1" lang="en-US" altLang="ja-JP" dirty="0" smtClean="0"/>
              <a:t>4</a:t>
            </a:r>
            <a:r>
              <a:rPr kumimoji="1" lang="ja-JP" altLang="en-US" dirty="0" smtClean="0"/>
              <a:t>世帯中</a:t>
            </a:r>
            <a:r>
              <a:rPr kumimoji="1" lang="en-US" altLang="ja-JP" dirty="0" smtClean="0"/>
              <a:t>3</a:t>
            </a:r>
            <a:r>
              <a:rPr kumimoji="1" lang="ja-JP" altLang="en-US" dirty="0" smtClean="0"/>
              <a:t>世帯排出　⇒　排出していない割合　</a:t>
            </a:r>
            <a:r>
              <a:rPr kumimoji="1" lang="en-US" altLang="ja-JP" dirty="0" smtClean="0"/>
              <a:t>1</a:t>
            </a:r>
            <a:r>
              <a:rPr kumimoji="1" lang="ja-JP" altLang="en-US" dirty="0" smtClean="0"/>
              <a:t>世帯</a:t>
            </a:r>
            <a:r>
              <a:rPr kumimoji="1" lang="en-US" altLang="ja-JP" dirty="0" smtClean="0"/>
              <a:t>0</a:t>
            </a:r>
            <a:r>
              <a:rPr kumimoji="1" lang="ja-JP" altLang="en-US" dirty="0" smtClean="0"/>
              <a:t>　</a:t>
            </a:r>
            <a:r>
              <a:rPr kumimoji="1" lang="en-US" altLang="ja-JP" dirty="0" smtClean="0"/>
              <a:t>25%</a:t>
            </a:r>
          </a:p>
          <a:p>
            <a:r>
              <a:rPr kumimoji="1" lang="en-US" altLang="ja-JP" dirty="0" smtClean="0"/>
              <a:t>30</a:t>
            </a:r>
            <a:r>
              <a:rPr kumimoji="1" lang="ja-JP" altLang="en-US" dirty="0" smtClean="0"/>
              <a:t>代　</a:t>
            </a:r>
            <a:r>
              <a:rPr kumimoji="1" lang="en-US" altLang="ja-JP" dirty="0" smtClean="0"/>
              <a:t>3</a:t>
            </a:r>
            <a:r>
              <a:rPr kumimoji="1" lang="ja-JP" altLang="en-US" dirty="0" smtClean="0"/>
              <a:t>世帯中</a:t>
            </a:r>
            <a:r>
              <a:rPr kumimoji="1" lang="en-US" altLang="ja-JP" dirty="0" smtClean="0"/>
              <a:t>2</a:t>
            </a:r>
            <a:r>
              <a:rPr kumimoji="1" lang="ja-JP" altLang="en-US" dirty="0" smtClean="0"/>
              <a:t>世帯排出　⇒　排出していない割合　</a:t>
            </a:r>
            <a:r>
              <a:rPr kumimoji="1" lang="en-US" altLang="ja-JP" dirty="0" smtClean="0"/>
              <a:t>1</a:t>
            </a:r>
            <a:r>
              <a:rPr kumimoji="1" lang="ja-JP" altLang="en-US" dirty="0" smtClean="0"/>
              <a:t>世帯</a:t>
            </a:r>
            <a:r>
              <a:rPr kumimoji="1" lang="en-US" altLang="ja-JP" dirty="0" smtClean="0"/>
              <a:t>0</a:t>
            </a:r>
            <a:r>
              <a:rPr kumimoji="1" lang="ja-JP" altLang="en-US" dirty="0" smtClean="0"/>
              <a:t>　</a:t>
            </a:r>
            <a:r>
              <a:rPr kumimoji="1" lang="en-US" altLang="ja-JP" dirty="0" smtClean="0"/>
              <a:t>33%</a:t>
            </a:r>
          </a:p>
          <a:p>
            <a:r>
              <a:rPr kumimoji="1" lang="en-US" altLang="ja-JP" dirty="0" smtClean="0"/>
              <a:t>20</a:t>
            </a:r>
            <a:r>
              <a:rPr kumimoji="1" lang="ja-JP" altLang="en-US" dirty="0" smtClean="0"/>
              <a:t>代　</a:t>
            </a:r>
            <a:r>
              <a:rPr kumimoji="1" lang="en-US" altLang="ja-JP" dirty="0" smtClean="0"/>
              <a:t>13</a:t>
            </a:r>
            <a:r>
              <a:rPr kumimoji="1" lang="ja-JP" altLang="en-US" dirty="0" smtClean="0"/>
              <a:t>世帯中</a:t>
            </a:r>
            <a:r>
              <a:rPr kumimoji="1" lang="en-US" altLang="ja-JP" dirty="0" smtClean="0"/>
              <a:t>7</a:t>
            </a:r>
            <a:r>
              <a:rPr kumimoji="1" lang="ja-JP" altLang="en-US" dirty="0" smtClean="0"/>
              <a:t>世帯排出　⇒　排出していない割合　</a:t>
            </a:r>
            <a:r>
              <a:rPr kumimoji="1" lang="en-US" altLang="ja-JP" dirty="0" smtClean="0"/>
              <a:t>6</a:t>
            </a:r>
            <a:r>
              <a:rPr kumimoji="1" lang="ja-JP" altLang="en-US" dirty="0" smtClean="0"/>
              <a:t>世帯</a:t>
            </a:r>
            <a:r>
              <a:rPr kumimoji="1" lang="en-US" altLang="ja-JP" dirty="0" smtClean="0"/>
              <a:t>0</a:t>
            </a:r>
            <a:r>
              <a:rPr kumimoji="1" lang="ja-JP" altLang="en-US" dirty="0" smtClean="0"/>
              <a:t>　</a:t>
            </a:r>
            <a:r>
              <a:rPr kumimoji="1" lang="en-US" altLang="ja-JP" dirty="0" smtClean="0"/>
              <a:t>46%</a:t>
            </a:r>
          </a:p>
          <a:p>
            <a:r>
              <a:rPr kumimoji="1" lang="en-US" altLang="ja-JP" dirty="0" smtClean="0"/>
              <a:t>10</a:t>
            </a:r>
            <a:r>
              <a:rPr kumimoji="1" lang="ja-JP" altLang="en-US" dirty="0" smtClean="0"/>
              <a:t>代　</a:t>
            </a:r>
            <a:r>
              <a:rPr kumimoji="1" lang="en-US" altLang="ja-JP" dirty="0" smtClean="0"/>
              <a:t>20</a:t>
            </a:r>
            <a:r>
              <a:rPr kumimoji="1" lang="ja-JP" altLang="en-US" dirty="0" smtClean="0"/>
              <a:t>世帯中</a:t>
            </a:r>
            <a:r>
              <a:rPr kumimoji="1" lang="en-US" altLang="ja-JP" dirty="0" smtClean="0"/>
              <a:t>16</a:t>
            </a:r>
            <a:r>
              <a:rPr kumimoji="1" lang="ja-JP" altLang="en-US" dirty="0" smtClean="0"/>
              <a:t>世帯排出　⇒　排出していない割合　</a:t>
            </a:r>
            <a:r>
              <a:rPr kumimoji="1" lang="en-US" altLang="ja-JP" dirty="0" smtClean="0"/>
              <a:t>4</a:t>
            </a:r>
            <a:r>
              <a:rPr kumimoji="1" lang="ja-JP" altLang="en-US" dirty="0" smtClean="0"/>
              <a:t>世帯</a:t>
            </a:r>
            <a:r>
              <a:rPr kumimoji="1" lang="en-US" altLang="ja-JP" dirty="0" smtClean="0"/>
              <a:t>0</a:t>
            </a:r>
            <a:r>
              <a:rPr kumimoji="1" lang="ja-JP" altLang="en-US" dirty="0" smtClean="0"/>
              <a:t>　</a:t>
            </a:r>
            <a:r>
              <a:rPr kumimoji="1" lang="en-US" altLang="ja-JP" dirty="0" smtClean="0"/>
              <a:t>20%</a:t>
            </a:r>
          </a:p>
          <a:p>
            <a:r>
              <a:rPr kumimoji="1" lang="ja-JP" altLang="en-US" dirty="0" smtClean="0"/>
              <a:t>（</a:t>
            </a:r>
            <a:r>
              <a:rPr kumimoji="1" lang="en-US" altLang="ja-JP" dirty="0" smtClean="0"/>
              <a:t>20</a:t>
            </a:r>
            <a:r>
              <a:rPr kumimoji="1" lang="ja-JP" altLang="en-US" dirty="0" smtClean="0"/>
              <a:t>代＋</a:t>
            </a:r>
            <a:r>
              <a:rPr kumimoji="1" lang="en-US" altLang="ja-JP" dirty="0" smtClean="0"/>
              <a:t>10</a:t>
            </a:r>
            <a:r>
              <a:rPr kumimoji="1" lang="ja-JP" altLang="en-US" dirty="0" smtClean="0"/>
              <a:t>代　</a:t>
            </a:r>
            <a:r>
              <a:rPr kumimoji="1" lang="en-US" altLang="ja-JP" dirty="0" smtClean="0"/>
              <a:t>23/33  10</a:t>
            </a:r>
            <a:r>
              <a:rPr kumimoji="1" lang="ja-JP" altLang="en-US" dirty="0" smtClean="0"/>
              <a:t>世帯</a:t>
            </a:r>
            <a:r>
              <a:rPr kumimoji="1" lang="en-US" altLang="ja-JP" dirty="0" smtClean="0"/>
              <a:t>0</a:t>
            </a:r>
            <a:r>
              <a:rPr kumimoji="1" lang="ja-JP" altLang="en-US" dirty="0" smtClean="0"/>
              <a:t>　</a:t>
            </a:r>
            <a:r>
              <a:rPr kumimoji="1" lang="en-US" altLang="ja-JP" dirty="0" smtClean="0"/>
              <a:t>30%</a:t>
            </a:r>
            <a:r>
              <a:rPr kumimoji="1" lang="ja-JP" altLang="en-US" dirty="0" smtClean="0"/>
              <a:t>）</a:t>
            </a:r>
            <a:endParaRPr kumimoji="1" lang="ja-JP" altLang="en-US" dirty="0"/>
          </a:p>
        </p:txBody>
      </p:sp>
      <p:sp>
        <p:nvSpPr>
          <p:cNvPr id="4" name="スライド番号プレースホルダ 3"/>
          <p:cNvSpPr>
            <a:spLocks noGrp="1"/>
          </p:cNvSpPr>
          <p:nvPr>
            <p:ph type="sldNum" sz="quarter" idx="10"/>
          </p:nvPr>
        </p:nvSpPr>
        <p:spPr>
          <a:xfrm>
            <a:off x="4021294" y="9721107"/>
            <a:ext cx="3076364" cy="513507"/>
          </a:xfrm>
          <a:prstGeom prst="rect">
            <a:avLst/>
          </a:prstGeom>
        </p:spPr>
        <p:txBody>
          <a:bodyPr lIns="95463" tIns="47732" rIns="95463" bIns="47732"/>
          <a:lstStyle/>
          <a:p>
            <a:fld id="{10C84D9E-E33A-4C48-AF5C-E9A5F8BB0D82}" type="slidenum">
              <a:rPr kumimoji="1" lang="ja-JP" altLang="en-US" smtClean="0"/>
              <a:pPr/>
              <a:t>21</a:t>
            </a:fld>
            <a:endParaRPr kumimoji="1" lang="ja-JP" altLang="en-US"/>
          </a:p>
        </p:txBody>
      </p:sp>
    </p:spTree>
    <p:extLst>
      <p:ext uri="{BB962C8B-B14F-4D97-AF65-F5344CB8AC3E}">
        <p14:creationId xmlns:p14="http://schemas.microsoft.com/office/powerpoint/2010/main" xmlns="" val="524638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55688" y="1279525"/>
            <a:ext cx="4987925" cy="3452813"/>
          </a:xfrm>
        </p:spPr>
      </p:sp>
      <p:sp>
        <p:nvSpPr>
          <p:cNvPr id="3" name="ノート プレースホルダ 2"/>
          <p:cNvSpPr>
            <a:spLocks noGrp="1"/>
          </p:cNvSpPr>
          <p:nvPr>
            <p:ph type="body" idx="1"/>
          </p:nvPr>
        </p:nvSpPr>
        <p:spPr/>
        <p:txBody>
          <a:bodyPr>
            <a:normAutofit/>
          </a:bodyPr>
          <a:lstStyle/>
          <a:p>
            <a:r>
              <a:rPr kumimoji="1" lang="ja-JP" altLang="en-US" dirty="0" smtClean="0"/>
              <a:t>説明例</a:t>
            </a:r>
            <a:r>
              <a:rPr kumimoji="1" lang="en-US" altLang="ja-JP" dirty="0" smtClean="0"/>
              <a:t/>
            </a:r>
            <a:br>
              <a:rPr kumimoji="1" lang="en-US" altLang="ja-JP" dirty="0" smtClean="0"/>
            </a:br>
            <a:r>
              <a:rPr kumimoji="1" lang="ja-JP" altLang="en-US" dirty="0" smtClean="0"/>
              <a:t>「今回のアンケートでは、世帯平均年齢が低いほど、お総菜やおにぎりの利用頻度が高い傾向にあることがわかりました。」</a:t>
            </a:r>
            <a:r>
              <a:rPr kumimoji="1" lang="en-US" altLang="ja-JP" dirty="0" smtClean="0"/>
              <a:t/>
            </a:r>
            <a:br>
              <a:rPr kumimoji="1" lang="en-US" altLang="ja-JP" dirty="0" smtClean="0"/>
            </a:br>
            <a:r>
              <a:rPr kumimoji="1" lang="ja-JP" altLang="en-US" dirty="0" smtClean="0"/>
              <a:t>「そしてお総菜やおにぎりを買う回数が多いほど、食べ残しが多いんですね。お総菜やおにぎりは気軽に買えてとても便利ですが、その分、あまった食べ物を気軽に捨ててしまうということも考えられますね。また、お総菜やおにぎりを買うのは忙しいお家が多いので、食品を保存したり、別の食べ方を考えるのが面倒だと感じるということもあるかもしれません。」</a:t>
            </a:r>
            <a:endParaRPr kumimoji="1" lang="en-US" altLang="ja-JP" dirty="0" smtClean="0"/>
          </a:p>
          <a:p>
            <a:r>
              <a:rPr kumimoji="1" lang="ja-JP" altLang="en-US" dirty="0" smtClean="0"/>
              <a:t>「もう一つ、面白いデータがあります。」</a:t>
            </a:r>
            <a:endParaRPr kumimoji="1" lang="ja-JP" altLang="en-US" dirty="0"/>
          </a:p>
        </p:txBody>
      </p:sp>
      <p:sp>
        <p:nvSpPr>
          <p:cNvPr id="4" name="スライド番号プレースホルダ 3"/>
          <p:cNvSpPr>
            <a:spLocks noGrp="1"/>
          </p:cNvSpPr>
          <p:nvPr>
            <p:ph type="sldNum" sz="quarter" idx="10"/>
          </p:nvPr>
        </p:nvSpPr>
        <p:spPr>
          <a:xfrm>
            <a:off x="4021294" y="9721107"/>
            <a:ext cx="3076364" cy="513507"/>
          </a:xfrm>
          <a:prstGeom prst="rect">
            <a:avLst/>
          </a:prstGeom>
        </p:spPr>
        <p:txBody>
          <a:bodyPr lIns="95463" tIns="47732" rIns="95463" bIns="47732"/>
          <a:lstStyle/>
          <a:p>
            <a:fld id="{10C84D9E-E33A-4C48-AF5C-E9A5F8BB0D82}" type="slidenum">
              <a:rPr kumimoji="1" lang="ja-JP" altLang="en-US" smtClean="0"/>
              <a:pPr/>
              <a:t>22</a:t>
            </a:fld>
            <a:endParaRPr kumimoji="1" lang="ja-JP" altLang="en-US"/>
          </a:p>
        </p:txBody>
      </p:sp>
    </p:spTree>
    <p:extLst>
      <p:ext uri="{BB962C8B-B14F-4D97-AF65-F5344CB8AC3E}">
        <p14:creationId xmlns:p14="http://schemas.microsoft.com/office/powerpoint/2010/main" xmlns="" val="1597986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55688" y="1279525"/>
            <a:ext cx="4987925" cy="3452813"/>
          </a:xfrm>
        </p:spPr>
      </p:sp>
      <p:sp>
        <p:nvSpPr>
          <p:cNvPr id="3" name="ノート プレースホルダ 2"/>
          <p:cNvSpPr>
            <a:spLocks noGrp="1"/>
          </p:cNvSpPr>
          <p:nvPr>
            <p:ph type="body" idx="1"/>
          </p:nvPr>
        </p:nvSpPr>
        <p:spPr/>
        <p:txBody>
          <a:bodyPr>
            <a:normAutofit/>
          </a:bodyPr>
          <a:lstStyle/>
          <a:p>
            <a:pPr defTabSz="954634">
              <a:defRPr/>
            </a:pPr>
            <a:r>
              <a:rPr kumimoji="1" lang="ja-JP" altLang="en-US" b="0" dirty="0" smtClean="0">
                <a:solidFill>
                  <a:srgbClr val="FF0000"/>
                </a:solidFill>
              </a:rPr>
              <a:t>「食品ロスという言葉を知っている人の方が、食べ残し量が少ないという結果です。皆さんは、食品ロスという言葉はご存じですか？」</a:t>
            </a:r>
          </a:p>
          <a:p>
            <a:endParaRPr kumimoji="1" lang="ja-JP" altLang="en-US" dirty="0"/>
          </a:p>
        </p:txBody>
      </p:sp>
      <p:sp>
        <p:nvSpPr>
          <p:cNvPr id="4" name="スライド番号プレースホルダ 3"/>
          <p:cNvSpPr>
            <a:spLocks noGrp="1"/>
          </p:cNvSpPr>
          <p:nvPr>
            <p:ph type="sldNum" sz="quarter" idx="10"/>
          </p:nvPr>
        </p:nvSpPr>
        <p:spPr>
          <a:xfrm>
            <a:off x="4021294" y="9721107"/>
            <a:ext cx="3076364" cy="513507"/>
          </a:xfrm>
          <a:prstGeom prst="rect">
            <a:avLst/>
          </a:prstGeom>
        </p:spPr>
        <p:txBody>
          <a:bodyPr lIns="95463" tIns="47732" rIns="95463" bIns="47732"/>
          <a:lstStyle/>
          <a:p>
            <a:fld id="{10C84D9E-E33A-4C48-AF5C-E9A5F8BB0D82}" type="slidenum">
              <a:rPr kumimoji="1" lang="ja-JP" altLang="en-US" smtClean="0"/>
              <a:pPr/>
              <a:t>23</a:t>
            </a:fld>
            <a:endParaRPr kumimoji="1" lang="ja-JP" altLang="en-US"/>
          </a:p>
        </p:txBody>
      </p:sp>
    </p:spTree>
    <p:extLst>
      <p:ext uri="{BB962C8B-B14F-4D97-AF65-F5344CB8AC3E}">
        <p14:creationId xmlns:p14="http://schemas.microsoft.com/office/powerpoint/2010/main" xmlns="" val="2465343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55688" y="1279525"/>
            <a:ext cx="4987925" cy="34528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a:xfrm>
            <a:off x="4021294" y="9721107"/>
            <a:ext cx="3076364" cy="513507"/>
          </a:xfrm>
          <a:prstGeom prst="rect">
            <a:avLst/>
          </a:prstGeom>
        </p:spPr>
        <p:txBody>
          <a:bodyPr lIns="95463" tIns="47732" rIns="95463" bIns="47732"/>
          <a:lstStyle/>
          <a:p>
            <a:fld id="{BB7F179D-AFFE-444A-9D9D-077DDABF0998}" type="slidenum">
              <a:rPr kumimoji="1" lang="ja-JP" altLang="en-US" smtClean="0"/>
              <a:pPr/>
              <a:t>24</a:t>
            </a:fld>
            <a:endParaRPr kumimoji="1" lang="ja-JP" altLang="en-US"/>
          </a:p>
        </p:txBody>
      </p:sp>
    </p:spTree>
    <p:extLst>
      <p:ext uri="{BB962C8B-B14F-4D97-AF65-F5344CB8AC3E}">
        <p14:creationId xmlns:p14="http://schemas.microsoft.com/office/powerpoint/2010/main" xmlns="" val="805578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55688" y="1279525"/>
            <a:ext cx="4987925" cy="34528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a:xfrm>
            <a:off x="4021294" y="9721107"/>
            <a:ext cx="3076364" cy="513507"/>
          </a:xfrm>
          <a:prstGeom prst="rect">
            <a:avLst/>
          </a:prstGeom>
        </p:spPr>
        <p:txBody>
          <a:bodyPr lIns="95463" tIns="47732" rIns="95463" bIns="47732"/>
          <a:lstStyle/>
          <a:p>
            <a:fld id="{BB7F179D-AFFE-444A-9D9D-077DDABF0998}" type="slidenum">
              <a:rPr kumimoji="1" lang="ja-JP" altLang="en-US" smtClean="0"/>
              <a:pPr/>
              <a:t>25</a:t>
            </a:fld>
            <a:endParaRPr kumimoji="1" lang="ja-JP" altLang="en-US"/>
          </a:p>
        </p:txBody>
      </p:sp>
    </p:spTree>
    <p:extLst>
      <p:ext uri="{BB962C8B-B14F-4D97-AF65-F5344CB8AC3E}">
        <p14:creationId xmlns:p14="http://schemas.microsoft.com/office/powerpoint/2010/main" xmlns="" val="805578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55688" y="1279525"/>
            <a:ext cx="4987925" cy="34528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a:xfrm>
            <a:off x="4021294" y="9721107"/>
            <a:ext cx="3076364" cy="513507"/>
          </a:xfrm>
          <a:prstGeom prst="rect">
            <a:avLst/>
          </a:prstGeom>
        </p:spPr>
        <p:txBody>
          <a:bodyPr lIns="95463" tIns="47732" rIns="95463" bIns="47732"/>
          <a:lstStyle/>
          <a:p>
            <a:fld id="{46D3A268-66FC-40D4-9068-5F8E55377ABF}" type="slidenum">
              <a:rPr kumimoji="1" lang="ja-JP" altLang="en-US" smtClean="0"/>
              <a:pPr/>
              <a:t>26</a:t>
            </a:fld>
            <a:endParaRPr kumimoji="1" lang="ja-JP" altLang="en-US"/>
          </a:p>
        </p:txBody>
      </p:sp>
    </p:spTree>
    <p:extLst>
      <p:ext uri="{BB962C8B-B14F-4D97-AF65-F5344CB8AC3E}">
        <p14:creationId xmlns:p14="http://schemas.microsoft.com/office/powerpoint/2010/main" xmlns="" val="421046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55688" y="1279525"/>
            <a:ext cx="4987925" cy="34528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a:xfrm>
            <a:off x="4021294" y="9721107"/>
            <a:ext cx="3076364" cy="513507"/>
          </a:xfrm>
          <a:prstGeom prst="rect">
            <a:avLst/>
          </a:prstGeom>
        </p:spPr>
        <p:txBody>
          <a:bodyPr lIns="95463" tIns="47732" rIns="95463" bIns="47732"/>
          <a:lstStyle/>
          <a:p>
            <a:fld id="{BB7F179D-AFFE-444A-9D9D-077DDABF0998}" type="slidenum">
              <a:rPr kumimoji="1" lang="ja-JP" altLang="en-US" smtClean="0"/>
              <a:pPr/>
              <a:t>2</a:t>
            </a:fld>
            <a:endParaRPr kumimoji="1" lang="ja-JP" altLang="en-US"/>
          </a:p>
        </p:txBody>
      </p:sp>
    </p:spTree>
    <p:extLst>
      <p:ext uri="{BB962C8B-B14F-4D97-AF65-F5344CB8AC3E}">
        <p14:creationId xmlns:p14="http://schemas.microsoft.com/office/powerpoint/2010/main" xmlns="" val="40322472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55688" y="1279525"/>
            <a:ext cx="4987925" cy="3452813"/>
          </a:xfrm>
        </p:spPr>
      </p:sp>
      <p:sp>
        <p:nvSpPr>
          <p:cNvPr id="3" name="ノート プレースホルダ 2"/>
          <p:cNvSpPr>
            <a:spLocks noGrp="1"/>
          </p:cNvSpPr>
          <p:nvPr>
            <p:ph type="body" idx="1"/>
          </p:nvPr>
        </p:nvSpPr>
        <p:spPr/>
        <p:txBody>
          <a:bodyPr>
            <a:normAutofit/>
          </a:bodyPr>
          <a:lstStyle/>
          <a:p>
            <a:pPr defTabSz="954634">
              <a:defRPr/>
            </a:pPr>
            <a:endParaRPr kumimoji="1" lang="ja-JP" altLang="en-US" dirty="0"/>
          </a:p>
        </p:txBody>
      </p:sp>
      <p:sp>
        <p:nvSpPr>
          <p:cNvPr id="4" name="スライド番号プレースホルダ 3"/>
          <p:cNvSpPr>
            <a:spLocks noGrp="1"/>
          </p:cNvSpPr>
          <p:nvPr>
            <p:ph type="sldNum" sz="quarter" idx="10"/>
          </p:nvPr>
        </p:nvSpPr>
        <p:spPr>
          <a:xfrm>
            <a:off x="4021294" y="9721107"/>
            <a:ext cx="3076364" cy="513507"/>
          </a:xfrm>
          <a:prstGeom prst="rect">
            <a:avLst/>
          </a:prstGeom>
        </p:spPr>
        <p:txBody>
          <a:bodyPr lIns="95463" tIns="47732" rIns="95463" bIns="47732"/>
          <a:lstStyle/>
          <a:p>
            <a:fld id="{BB7F179D-AFFE-444A-9D9D-077DDABF0998}" type="slidenum">
              <a:rPr kumimoji="1" lang="ja-JP" altLang="en-US" smtClean="0"/>
              <a:pPr/>
              <a:t>27</a:t>
            </a:fld>
            <a:endParaRPr kumimoji="1" lang="ja-JP" altLang="en-US"/>
          </a:p>
        </p:txBody>
      </p:sp>
    </p:spTree>
    <p:extLst>
      <p:ext uri="{BB962C8B-B14F-4D97-AF65-F5344CB8AC3E}">
        <p14:creationId xmlns:p14="http://schemas.microsoft.com/office/powerpoint/2010/main" xmlns="" val="2578409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79525"/>
            <a:ext cx="4987925" cy="3452813"/>
          </a:xfrm>
        </p:spPr>
      </p:sp>
      <p:sp>
        <p:nvSpPr>
          <p:cNvPr id="3" name="ノート プレースホルダー 2"/>
          <p:cNvSpPr>
            <a:spLocks noGrp="1"/>
          </p:cNvSpPr>
          <p:nvPr>
            <p:ph type="body" idx="1"/>
          </p:nvPr>
        </p:nvSpPr>
        <p:spPr/>
        <p:txBody>
          <a:bodyPr/>
          <a:lstStyle/>
          <a:p>
            <a:endParaRPr lang="en-US" altLang="ja-JP" dirty="0" smtClean="0"/>
          </a:p>
          <a:p>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a:xfrm>
            <a:off x="4021294" y="9721107"/>
            <a:ext cx="3076364" cy="513507"/>
          </a:xfrm>
          <a:prstGeom prst="rect">
            <a:avLst/>
          </a:prstGeom>
        </p:spPr>
        <p:txBody>
          <a:bodyPr lIns="95463" tIns="47732" rIns="95463" bIns="47732"/>
          <a:lstStyle/>
          <a:p>
            <a:fld id="{BB7F179D-AFFE-444A-9D9D-077DDABF0998}" type="slidenum">
              <a:rPr kumimoji="1" lang="ja-JP" altLang="en-US" smtClean="0"/>
              <a:pPr/>
              <a:t>28</a:t>
            </a:fld>
            <a:endParaRPr kumimoji="1" lang="ja-JP" altLang="en-US"/>
          </a:p>
        </p:txBody>
      </p:sp>
    </p:spTree>
    <p:extLst>
      <p:ext uri="{BB962C8B-B14F-4D97-AF65-F5344CB8AC3E}">
        <p14:creationId xmlns:p14="http://schemas.microsoft.com/office/powerpoint/2010/main" xmlns="" val="3948398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79525"/>
            <a:ext cx="4987925" cy="3452813"/>
          </a:xfrm>
        </p:spPr>
      </p:sp>
      <p:sp>
        <p:nvSpPr>
          <p:cNvPr id="3" name="ノート プレースホルダー 2"/>
          <p:cNvSpPr>
            <a:spLocks noGrp="1"/>
          </p:cNvSpPr>
          <p:nvPr>
            <p:ph type="body" idx="1"/>
          </p:nvPr>
        </p:nvSpPr>
        <p:spPr/>
        <p:txBody>
          <a:bodyPr/>
          <a:lstStyle/>
          <a:p>
            <a:endParaRPr lang="en-US" altLang="ja-JP" dirty="0" smtClean="0"/>
          </a:p>
          <a:p>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a:xfrm>
            <a:off x="4021294" y="9721107"/>
            <a:ext cx="3076364" cy="513507"/>
          </a:xfrm>
          <a:prstGeom prst="rect">
            <a:avLst/>
          </a:prstGeom>
        </p:spPr>
        <p:txBody>
          <a:bodyPr lIns="95463" tIns="47732" rIns="95463" bIns="47732"/>
          <a:lstStyle/>
          <a:p>
            <a:fld id="{BB7F179D-AFFE-444A-9D9D-077DDABF0998}" type="slidenum">
              <a:rPr kumimoji="1" lang="ja-JP" altLang="en-US" smtClean="0"/>
              <a:pPr/>
              <a:t>29</a:t>
            </a:fld>
            <a:endParaRPr kumimoji="1" lang="ja-JP" altLang="en-US"/>
          </a:p>
        </p:txBody>
      </p:sp>
    </p:spTree>
    <p:extLst>
      <p:ext uri="{BB962C8B-B14F-4D97-AF65-F5344CB8AC3E}">
        <p14:creationId xmlns:p14="http://schemas.microsoft.com/office/powerpoint/2010/main" xmlns="" val="3948398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55688" y="1279525"/>
            <a:ext cx="4987925" cy="34528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a:xfrm>
            <a:off x="4021294" y="9721107"/>
            <a:ext cx="3076364" cy="513507"/>
          </a:xfrm>
          <a:prstGeom prst="rect">
            <a:avLst/>
          </a:prstGeom>
        </p:spPr>
        <p:txBody>
          <a:bodyPr lIns="95463" tIns="47732" rIns="95463" bIns="47732"/>
          <a:lstStyle/>
          <a:p>
            <a:fld id="{BB7F179D-AFFE-444A-9D9D-077DDABF0998}" type="slidenum">
              <a:rPr kumimoji="1" lang="ja-JP" altLang="en-US" smtClean="0"/>
              <a:pPr/>
              <a:t>30</a:t>
            </a:fld>
            <a:endParaRPr kumimoji="1" lang="ja-JP" altLang="en-US"/>
          </a:p>
        </p:txBody>
      </p:sp>
    </p:spTree>
    <p:extLst>
      <p:ext uri="{BB962C8B-B14F-4D97-AF65-F5344CB8AC3E}">
        <p14:creationId xmlns:p14="http://schemas.microsoft.com/office/powerpoint/2010/main" xmlns="" val="3627861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55688" y="1279525"/>
            <a:ext cx="4987925" cy="34528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a:xfrm>
            <a:off x="4021294" y="9721107"/>
            <a:ext cx="3076364" cy="513507"/>
          </a:xfrm>
          <a:prstGeom prst="rect">
            <a:avLst/>
          </a:prstGeom>
        </p:spPr>
        <p:txBody>
          <a:bodyPr lIns="95463" tIns="47732" rIns="95463" bIns="47732"/>
          <a:lstStyle/>
          <a:p>
            <a:fld id="{BB7F179D-AFFE-444A-9D9D-077DDABF0998}" type="slidenum">
              <a:rPr kumimoji="1" lang="ja-JP" altLang="en-US" smtClean="0"/>
              <a:pPr/>
              <a:t>31</a:t>
            </a:fld>
            <a:endParaRPr kumimoji="1" lang="ja-JP" altLang="en-US"/>
          </a:p>
        </p:txBody>
      </p:sp>
    </p:spTree>
    <p:extLst>
      <p:ext uri="{BB962C8B-B14F-4D97-AF65-F5344CB8AC3E}">
        <p14:creationId xmlns:p14="http://schemas.microsoft.com/office/powerpoint/2010/main" xmlns="" val="3928084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55688" y="1279525"/>
            <a:ext cx="4987925" cy="34528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a:xfrm>
            <a:off x="4021294" y="9721107"/>
            <a:ext cx="3076364" cy="513507"/>
          </a:xfrm>
          <a:prstGeom prst="rect">
            <a:avLst/>
          </a:prstGeom>
        </p:spPr>
        <p:txBody>
          <a:bodyPr lIns="95463" tIns="47732" rIns="95463" bIns="47732"/>
          <a:lstStyle/>
          <a:p>
            <a:fld id="{BB7F179D-AFFE-444A-9D9D-077DDABF0998}" type="slidenum">
              <a:rPr kumimoji="1" lang="ja-JP" altLang="en-US" smtClean="0"/>
              <a:pPr/>
              <a:t>32</a:t>
            </a:fld>
            <a:endParaRPr kumimoji="1" lang="ja-JP" altLang="en-US"/>
          </a:p>
        </p:txBody>
      </p:sp>
    </p:spTree>
    <p:extLst>
      <p:ext uri="{BB962C8B-B14F-4D97-AF65-F5344CB8AC3E}">
        <p14:creationId xmlns:p14="http://schemas.microsoft.com/office/powerpoint/2010/main" xmlns="" val="4098108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79525"/>
            <a:ext cx="4987925" cy="34528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4021294" y="9721107"/>
            <a:ext cx="3076364" cy="513507"/>
          </a:xfrm>
          <a:prstGeom prst="rect">
            <a:avLst/>
          </a:prstGeom>
        </p:spPr>
        <p:txBody>
          <a:bodyPr lIns="95463" tIns="47732" rIns="95463" bIns="47732"/>
          <a:lstStyle/>
          <a:p>
            <a:fld id="{BB7F179D-AFFE-444A-9D9D-077DDABF0998}" type="slidenum">
              <a:rPr kumimoji="1" lang="ja-JP" altLang="en-US" smtClean="0"/>
              <a:pPr/>
              <a:t>33</a:t>
            </a:fld>
            <a:endParaRPr kumimoji="1" lang="ja-JP" altLang="en-US"/>
          </a:p>
        </p:txBody>
      </p:sp>
    </p:spTree>
    <p:extLst>
      <p:ext uri="{BB962C8B-B14F-4D97-AF65-F5344CB8AC3E}">
        <p14:creationId xmlns:p14="http://schemas.microsoft.com/office/powerpoint/2010/main" xmlns="" val="2934235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79525"/>
            <a:ext cx="4987925" cy="34528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4021294" y="9721107"/>
            <a:ext cx="3076364" cy="513507"/>
          </a:xfrm>
          <a:prstGeom prst="rect">
            <a:avLst/>
          </a:prstGeom>
        </p:spPr>
        <p:txBody>
          <a:bodyPr lIns="95463" tIns="47732" rIns="95463" bIns="47732"/>
          <a:lstStyle/>
          <a:p>
            <a:fld id="{BB7F179D-AFFE-444A-9D9D-077DDABF0998}" type="slidenum">
              <a:rPr kumimoji="1" lang="ja-JP" altLang="en-US" smtClean="0"/>
              <a:pPr/>
              <a:t>35</a:t>
            </a:fld>
            <a:endParaRPr kumimoji="1" lang="ja-JP" altLang="en-US"/>
          </a:p>
        </p:txBody>
      </p:sp>
    </p:spTree>
    <p:extLst>
      <p:ext uri="{BB962C8B-B14F-4D97-AF65-F5344CB8AC3E}">
        <p14:creationId xmlns:p14="http://schemas.microsoft.com/office/powerpoint/2010/main" xmlns="" val="491573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79525"/>
            <a:ext cx="4987925" cy="34528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4021294" y="9721107"/>
            <a:ext cx="3076364" cy="513507"/>
          </a:xfrm>
          <a:prstGeom prst="rect">
            <a:avLst/>
          </a:prstGeom>
        </p:spPr>
        <p:txBody>
          <a:bodyPr lIns="95463" tIns="47732" rIns="95463" bIns="47732"/>
          <a:lstStyle/>
          <a:p>
            <a:fld id="{BB7F179D-AFFE-444A-9D9D-077DDABF0998}" type="slidenum">
              <a:rPr kumimoji="1" lang="ja-JP" altLang="en-US" smtClean="0"/>
              <a:pPr/>
              <a:t>38</a:t>
            </a:fld>
            <a:endParaRPr kumimoji="1" lang="ja-JP" altLang="en-US"/>
          </a:p>
        </p:txBody>
      </p:sp>
    </p:spTree>
    <p:extLst>
      <p:ext uri="{BB962C8B-B14F-4D97-AF65-F5344CB8AC3E}">
        <p14:creationId xmlns:p14="http://schemas.microsoft.com/office/powerpoint/2010/main" xmlns="" val="1516544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5688" y="1279525"/>
            <a:ext cx="4987925" cy="34528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a:xfrm>
            <a:off x="4021294" y="9721107"/>
            <a:ext cx="3076364" cy="513507"/>
          </a:xfrm>
          <a:prstGeom prst="rect">
            <a:avLst/>
          </a:prstGeom>
        </p:spPr>
        <p:txBody>
          <a:bodyPr lIns="95463" tIns="47732" rIns="95463" bIns="47732"/>
          <a:lstStyle/>
          <a:p>
            <a:fld id="{BB7F179D-AFFE-444A-9D9D-077DDABF0998}" type="slidenum">
              <a:rPr kumimoji="1" lang="ja-JP" altLang="en-US" smtClean="0"/>
              <a:pPr/>
              <a:t>42</a:t>
            </a:fld>
            <a:endParaRPr kumimoji="1" lang="ja-JP" altLang="en-US"/>
          </a:p>
        </p:txBody>
      </p:sp>
    </p:spTree>
    <p:extLst>
      <p:ext uri="{BB962C8B-B14F-4D97-AF65-F5344CB8AC3E}">
        <p14:creationId xmlns:p14="http://schemas.microsoft.com/office/powerpoint/2010/main" xmlns="" val="2990652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55688" y="1279525"/>
            <a:ext cx="4987925" cy="3452813"/>
          </a:xfrm>
        </p:spPr>
      </p:sp>
      <p:sp>
        <p:nvSpPr>
          <p:cNvPr id="3" name="ノート プレースホルダ 2"/>
          <p:cNvSpPr>
            <a:spLocks noGrp="1"/>
          </p:cNvSpPr>
          <p:nvPr>
            <p:ph type="body" idx="1"/>
          </p:nvPr>
        </p:nvSpPr>
        <p:spPr/>
        <p:txBody>
          <a:bodyPr>
            <a:normAutofit/>
          </a:bodyPr>
          <a:lstStyle/>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a:xfrm>
            <a:off x="4021294" y="9721107"/>
            <a:ext cx="3076364" cy="513507"/>
          </a:xfrm>
          <a:prstGeom prst="rect">
            <a:avLst/>
          </a:prstGeom>
        </p:spPr>
        <p:txBody>
          <a:bodyPr lIns="95463" tIns="47732" rIns="95463" bIns="47732"/>
          <a:lstStyle/>
          <a:p>
            <a:fld id="{BB7F179D-AFFE-444A-9D9D-077DDABF0998}" type="slidenum">
              <a:rPr kumimoji="1" lang="ja-JP" altLang="en-US" smtClean="0"/>
              <a:pPr/>
              <a:t>4</a:t>
            </a:fld>
            <a:endParaRPr kumimoji="1" lang="ja-JP" altLang="en-US"/>
          </a:p>
        </p:txBody>
      </p:sp>
    </p:spTree>
    <p:extLst>
      <p:ext uri="{BB962C8B-B14F-4D97-AF65-F5344CB8AC3E}">
        <p14:creationId xmlns:p14="http://schemas.microsoft.com/office/powerpoint/2010/main" xmlns="" val="3525757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55688" y="1279525"/>
            <a:ext cx="4987925" cy="34528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a:xfrm>
            <a:off x="4021294" y="9721107"/>
            <a:ext cx="3076364" cy="513507"/>
          </a:xfrm>
          <a:prstGeom prst="rect">
            <a:avLst/>
          </a:prstGeom>
        </p:spPr>
        <p:txBody>
          <a:bodyPr lIns="95463" tIns="47732" rIns="95463" bIns="47732"/>
          <a:lstStyle/>
          <a:p>
            <a:fld id="{BB7F179D-AFFE-444A-9D9D-077DDABF0998}" type="slidenum">
              <a:rPr kumimoji="1" lang="ja-JP" altLang="en-US" smtClean="0"/>
              <a:pPr/>
              <a:t>43</a:t>
            </a:fld>
            <a:endParaRPr kumimoji="1" lang="ja-JP" altLang="en-US"/>
          </a:p>
        </p:txBody>
      </p:sp>
    </p:spTree>
    <p:extLst>
      <p:ext uri="{BB962C8B-B14F-4D97-AF65-F5344CB8AC3E}">
        <p14:creationId xmlns:p14="http://schemas.microsoft.com/office/powerpoint/2010/main" xmlns="" val="2520340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55688" y="1279525"/>
            <a:ext cx="4987925" cy="34528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a:xfrm>
            <a:off x="4021294" y="9721107"/>
            <a:ext cx="3076364" cy="513507"/>
          </a:xfrm>
          <a:prstGeom prst="rect">
            <a:avLst/>
          </a:prstGeom>
        </p:spPr>
        <p:txBody>
          <a:bodyPr lIns="95463" tIns="47732" rIns="95463" bIns="47732"/>
          <a:lstStyle/>
          <a:p>
            <a:fld id="{46D3A268-66FC-40D4-9068-5F8E55377ABF}" type="slidenum">
              <a:rPr kumimoji="1" lang="ja-JP" altLang="en-US" smtClean="0"/>
              <a:pPr/>
              <a:t>44</a:t>
            </a:fld>
            <a:endParaRPr kumimoji="1" lang="ja-JP" altLang="en-US"/>
          </a:p>
        </p:txBody>
      </p:sp>
    </p:spTree>
    <p:extLst>
      <p:ext uri="{BB962C8B-B14F-4D97-AF65-F5344CB8AC3E}">
        <p14:creationId xmlns:p14="http://schemas.microsoft.com/office/powerpoint/2010/main" xmlns="" val="36651846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55688" y="1279525"/>
            <a:ext cx="4987925" cy="34528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a:xfrm>
            <a:off x="4021294" y="9721107"/>
            <a:ext cx="3076364" cy="513507"/>
          </a:xfrm>
          <a:prstGeom prst="rect">
            <a:avLst/>
          </a:prstGeom>
        </p:spPr>
        <p:txBody>
          <a:bodyPr lIns="95463" tIns="47732" rIns="95463" bIns="47732"/>
          <a:lstStyle/>
          <a:p>
            <a:fld id="{46D3A268-66FC-40D4-9068-5F8E55377ABF}" type="slidenum">
              <a:rPr kumimoji="1" lang="ja-JP" altLang="en-US" smtClean="0"/>
              <a:pPr/>
              <a:t>45</a:t>
            </a:fld>
            <a:endParaRPr kumimoji="1" lang="ja-JP" altLang="en-US"/>
          </a:p>
        </p:txBody>
      </p:sp>
    </p:spTree>
    <p:extLst>
      <p:ext uri="{BB962C8B-B14F-4D97-AF65-F5344CB8AC3E}">
        <p14:creationId xmlns:p14="http://schemas.microsoft.com/office/powerpoint/2010/main" xmlns="" val="2917663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55688" y="1279525"/>
            <a:ext cx="4987925" cy="3452813"/>
          </a:xfrm>
        </p:spPr>
      </p:sp>
      <p:sp>
        <p:nvSpPr>
          <p:cNvPr id="3" name="ノート プレースホルダ 2"/>
          <p:cNvSpPr>
            <a:spLocks noGrp="1"/>
          </p:cNvSpPr>
          <p:nvPr>
            <p:ph type="body" idx="1"/>
          </p:nvPr>
        </p:nvSpPr>
        <p:spPr/>
        <p:txBody>
          <a:bodyPr>
            <a:normAutofit/>
          </a:bodyPr>
          <a:lstStyle/>
          <a:p>
            <a:r>
              <a:rPr kumimoji="1" lang="ja-JP" altLang="en-US" dirty="0" smtClean="0"/>
              <a:t>説明例</a:t>
            </a:r>
            <a:endParaRPr kumimoji="1" lang="en-US" altLang="ja-JP" dirty="0" smtClean="0"/>
          </a:p>
          <a:p>
            <a:r>
              <a:rPr kumimoji="1" lang="ja-JP" altLang="en-US" dirty="0" smtClean="0"/>
              <a:t>製造日から賞味期限までを</a:t>
            </a:r>
            <a:r>
              <a:rPr kumimoji="1" lang="en-US" altLang="ja-JP" dirty="0" smtClean="0"/>
              <a:t>3</a:t>
            </a:r>
            <a:r>
              <a:rPr kumimoji="1" lang="ja-JP" altLang="en-US" dirty="0" smtClean="0"/>
              <a:t>分割し、</a:t>
            </a:r>
            <a:endParaRPr kumimoji="1" lang="en-US" altLang="ja-JP" dirty="0" smtClean="0"/>
          </a:p>
          <a:p>
            <a:r>
              <a:rPr kumimoji="1" lang="ja-JP" altLang="en-US" dirty="0" smtClean="0"/>
              <a:t>●納入期限は製造日から</a:t>
            </a:r>
            <a:r>
              <a:rPr kumimoji="1" lang="en-US" altLang="ja-JP" dirty="0" smtClean="0"/>
              <a:t>1/3</a:t>
            </a:r>
            <a:r>
              <a:rPr kumimoji="1" lang="ja-JP" altLang="en-US" dirty="0" smtClean="0"/>
              <a:t>の時点まで</a:t>
            </a:r>
            <a:endParaRPr kumimoji="1" lang="en-US" altLang="ja-JP" dirty="0" smtClean="0"/>
          </a:p>
          <a:p>
            <a:r>
              <a:rPr kumimoji="1" lang="ja-JP" altLang="en-US" dirty="0" smtClean="0"/>
              <a:t>●販売期限は賞味期限の</a:t>
            </a:r>
            <a:r>
              <a:rPr kumimoji="1" lang="en-US" altLang="ja-JP" dirty="0" smtClean="0"/>
              <a:t>2/3</a:t>
            </a:r>
            <a:r>
              <a:rPr kumimoji="1" lang="ja-JP" altLang="en-US" dirty="0" smtClean="0"/>
              <a:t>の時点まで</a:t>
            </a:r>
            <a:endParaRPr kumimoji="1" lang="en-US" altLang="ja-JP" dirty="0" smtClean="0"/>
          </a:p>
          <a:p>
            <a:r>
              <a:rPr kumimoji="1" lang="ja-JP" altLang="en-US" dirty="0" smtClean="0"/>
              <a:t>これを過ぎると返品されるという「暗黙の」商習慣。</a:t>
            </a:r>
            <a:endParaRPr kumimoji="1" lang="en-US" altLang="ja-JP" dirty="0" smtClean="0"/>
          </a:p>
          <a:p>
            <a:endParaRPr kumimoji="1" lang="en-US" altLang="ja-JP" dirty="0" smtClean="0"/>
          </a:p>
          <a:p>
            <a:r>
              <a:rPr kumimoji="1" lang="ja-JP" altLang="en-US" dirty="0" smtClean="0"/>
              <a:t>現在、その見直しが進んでいて、１</a:t>
            </a:r>
            <a:r>
              <a:rPr kumimoji="1" lang="en-US" altLang="ja-JP" dirty="0" smtClean="0"/>
              <a:t>/</a:t>
            </a:r>
            <a:r>
              <a:rPr kumimoji="1" lang="ja-JP" altLang="en-US" dirty="0" smtClean="0"/>
              <a:t>３ルールを緩和した実験で食品廃棄量が減ったという結果も出ています。</a:t>
            </a:r>
            <a:endParaRPr kumimoji="1" lang="en-US" altLang="ja-JP" dirty="0" smtClean="0"/>
          </a:p>
          <a:p>
            <a:r>
              <a:rPr kumimoji="1" lang="ja-JP" altLang="en-US" dirty="0" smtClean="0"/>
              <a:t>消費者の側も、必要以上に新しい商品を求めるのではなく、商品を棚の奥からとらずに表からとるなどやれることがありますね。</a:t>
            </a:r>
            <a:endParaRPr kumimoji="1" lang="ja-JP" altLang="en-US" dirty="0"/>
          </a:p>
        </p:txBody>
      </p:sp>
      <p:sp>
        <p:nvSpPr>
          <p:cNvPr id="4" name="スライド番号プレースホルダ 3"/>
          <p:cNvSpPr>
            <a:spLocks noGrp="1"/>
          </p:cNvSpPr>
          <p:nvPr>
            <p:ph type="sldNum" sz="quarter" idx="10"/>
          </p:nvPr>
        </p:nvSpPr>
        <p:spPr>
          <a:xfrm>
            <a:off x="4021294" y="9721107"/>
            <a:ext cx="3076364" cy="513507"/>
          </a:xfrm>
          <a:prstGeom prst="rect">
            <a:avLst/>
          </a:prstGeom>
        </p:spPr>
        <p:txBody>
          <a:bodyPr lIns="95463" tIns="47732" rIns="95463" bIns="47732"/>
          <a:lstStyle/>
          <a:p>
            <a:fld id="{BB7F179D-AFFE-444A-9D9D-077DDABF0998}" type="slidenum">
              <a:rPr kumimoji="1" lang="ja-JP" altLang="en-US" smtClean="0"/>
              <a:pPr/>
              <a:t>46</a:t>
            </a:fld>
            <a:endParaRPr kumimoji="1" lang="ja-JP" altLang="en-US"/>
          </a:p>
        </p:txBody>
      </p:sp>
    </p:spTree>
    <p:extLst>
      <p:ext uri="{BB962C8B-B14F-4D97-AF65-F5344CB8AC3E}">
        <p14:creationId xmlns:p14="http://schemas.microsoft.com/office/powerpoint/2010/main" xmlns="" val="23050539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55688" y="1279525"/>
            <a:ext cx="4987925" cy="34528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a:xfrm>
            <a:off x="4021294" y="9721107"/>
            <a:ext cx="3076364" cy="513507"/>
          </a:xfrm>
          <a:prstGeom prst="rect">
            <a:avLst/>
          </a:prstGeom>
        </p:spPr>
        <p:txBody>
          <a:bodyPr lIns="95463" tIns="47732" rIns="95463" bIns="47732"/>
          <a:lstStyle/>
          <a:p>
            <a:fld id="{BB7F179D-AFFE-444A-9D9D-077DDABF0998}" type="slidenum">
              <a:rPr kumimoji="1" lang="ja-JP" altLang="en-US" smtClean="0"/>
              <a:pPr/>
              <a:t>47</a:t>
            </a:fld>
            <a:endParaRPr kumimoji="1" lang="ja-JP" altLang="en-US"/>
          </a:p>
        </p:txBody>
      </p:sp>
    </p:spTree>
    <p:extLst>
      <p:ext uri="{BB962C8B-B14F-4D97-AF65-F5344CB8AC3E}">
        <p14:creationId xmlns:p14="http://schemas.microsoft.com/office/powerpoint/2010/main" xmlns="" val="1786579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55688" y="1279525"/>
            <a:ext cx="4987925" cy="3452813"/>
          </a:xfrm>
        </p:spPr>
      </p:sp>
      <p:sp>
        <p:nvSpPr>
          <p:cNvPr id="3" name="ノート プレースホルダ 2"/>
          <p:cNvSpPr>
            <a:spLocks noGrp="1"/>
          </p:cNvSpPr>
          <p:nvPr>
            <p:ph type="body" idx="1"/>
          </p:nvPr>
        </p:nvSpPr>
        <p:spPr/>
        <p:txBody>
          <a:bodyPr>
            <a:normAutofit/>
          </a:bodyPr>
          <a:lstStyle/>
          <a:p>
            <a:r>
              <a:rPr kumimoji="1" lang="ja-JP" altLang="en-US" dirty="0" smtClean="0"/>
              <a:t>戦争中や戦後すぐは食べ物がなくて</a:t>
            </a:r>
          </a:p>
          <a:p>
            <a:r>
              <a:rPr kumimoji="1" lang="ja-JP" altLang="en-US" dirty="0" smtClean="0"/>
              <a:t>つらい思いをした・・・・。</a:t>
            </a:r>
          </a:p>
          <a:p>
            <a:r>
              <a:rPr kumimoji="1" lang="ja-JP" altLang="en-US" dirty="0" smtClean="0"/>
              <a:t>「もったいない」の気持ちを忘れないで</a:t>
            </a:r>
          </a:p>
          <a:p>
            <a:r>
              <a:rPr kumimoji="1" lang="ja-JP" altLang="en-US" dirty="0" smtClean="0"/>
              <a:t>食べられることに感謝してもらいたい。</a:t>
            </a:r>
          </a:p>
          <a:p>
            <a:endParaRPr kumimoji="1" lang="en-US" altLang="ja-JP" dirty="0" smtClean="0"/>
          </a:p>
          <a:p>
            <a:endParaRPr kumimoji="1" lang="en-US" altLang="ja-JP" dirty="0" smtClean="0"/>
          </a:p>
          <a:p>
            <a:r>
              <a:rPr kumimoji="1" lang="ja-JP" altLang="en-US" dirty="0" smtClean="0"/>
              <a:t>好き嫌いをせず給食も残さず</a:t>
            </a:r>
          </a:p>
          <a:p>
            <a:r>
              <a:rPr kumimoji="1" lang="ja-JP" altLang="en-US" dirty="0" smtClean="0"/>
              <a:t>たべないといけないな</a:t>
            </a:r>
          </a:p>
          <a:p>
            <a:endParaRPr kumimoji="1" lang="ja-JP" altLang="en-US" dirty="0"/>
          </a:p>
        </p:txBody>
      </p:sp>
      <p:sp>
        <p:nvSpPr>
          <p:cNvPr id="4" name="スライド番号プレースホルダ 3"/>
          <p:cNvSpPr>
            <a:spLocks noGrp="1"/>
          </p:cNvSpPr>
          <p:nvPr>
            <p:ph type="sldNum" sz="quarter" idx="10"/>
          </p:nvPr>
        </p:nvSpPr>
        <p:spPr>
          <a:xfrm>
            <a:off x="4021294" y="9721107"/>
            <a:ext cx="3076364" cy="513507"/>
          </a:xfrm>
          <a:prstGeom prst="rect">
            <a:avLst/>
          </a:prstGeom>
        </p:spPr>
        <p:txBody>
          <a:bodyPr lIns="95463" tIns="47732" rIns="95463" bIns="47732"/>
          <a:lstStyle/>
          <a:p>
            <a:fld id="{BB7F179D-AFFE-444A-9D9D-077DDABF0998}" type="slidenum">
              <a:rPr kumimoji="1" lang="ja-JP" altLang="en-US" smtClean="0"/>
              <a:pPr/>
              <a:t>48</a:t>
            </a:fld>
            <a:endParaRPr kumimoji="1" lang="ja-JP" altLang="en-US"/>
          </a:p>
        </p:txBody>
      </p:sp>
    </p:spTree>
    <p:extLst>
      <p:ext uri="{BB962C8B-B14F-4D97-AF65-F5344CB8AC3E}">
        <p14:creationId xmlns:p14="http://schemas.microsoft.com/office/powerpoint/2010/main" xmlns="" val="3903756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55688" y="1279525"/>
            <a:ext cx="4987925" cy="3452813"/>
          </a:xfrm>
        </p:spPr>
      </p:sp>
      <p:sp>
        <p:nvSpPr>
          <p:cNvPr id="3" name="ノート プレースホルダ 2"/>
          <p:cNvSpPr>
            <a:spLocks noGrp="1"/>
          </p:cNvSpPr>
          <p:nvPr>
            <p:ph type="body" idx="1"/>
          </p:nvPr>
        </p:nvSpPr>
        <p:spPr/>
        <p:txBody>
          <a:bodyPr>
            <a:normAutofit/>
          </a:bodyPr>
          <a:lstStyle/>
          <a:p>
            <a:r>
              <a:rPr kumimoji="1" lang="ja-JP" altLang="en-US" dirty="0" smtClean="0"/>
              <a:t>戦争中や戦後すぐは食べ物がなくて</a:t>
            </a:r>
          </a:p>
          <a:p>
            <a:r>
              <a:rPr kumimoji="1" lang="ja-JP" altLang="en-US" dirty="0" smtClean="0"/>
              <a:t>つらい思いをした・・・・。</a:t>
            </a:r>
          </a:p>
          <a:p>
            <a:r>
              <a:rPr kumimoji="1" lang="ja-JP" altLang="en-US" dirty="0" smtClean="0"/>
              <a:t>「もったいない」の気持ちを忘れないで</a:t>
            </a:r>
          </a:p>
          <a:p>
            <a:r>
              <a:rPr kumimoji="1" lang="ja-JP" altLang="en-US" dirty="0" smtClean="0"/>
              <a:t>食べられることに感謝してもらいたい。</a:t>
            </a:r>
          </a:p>
          <a:p>
            <a:endParaRPr kumimoji="1" lang="en-US" altLang="ja-JP" dirty="0" smtClean="0"/>
          </a:p>
          <a:p>
            <a:endParaRPr kumimoji="1" lang="en-US" altLang="ja-JP" dirty="0" smtClean="0"/>
          </a:p>
          <a:p>
            <a:r>
              <a:rPr kumimoji="1" lang="ja-JP" altLang="en-US" dirty="0" smtClean="0"/>
              <a:t>好き嫌いをせず給食も残さず</a:t>
            </a:r>
          </a:p>
          <a:p>
            <a:r>
              <a:rPr kumimoji="1" lang="ja-JP" altLang="en-US" dirty="0" smtClean="0"/>
              <a:t>たべないといけないな</a:t>
            </a:r>
          </a:p>
          <a:p>
            <a:endParaRPr kumimoji="1" lang="ja-JP" altLang="en-US" dirty="0"/>
          </a:p>
        </p:txBody>
      </p:sp>
      <p:sp>
        <p:nvSpPr>
          <p:cNvPr id="4" name="スライド番号プレースホルダ 3"/>
          <p:cNvSpPr>
            <a:spLocks noGrp="1"/>
          </p:cNvSpPr>
          <p:nvPr>
            <p:ph type="sldNum" sz="quarter" idx="10"/>
          </p:nvPr>
        </p:nvSpPr>
        <p:spPr>
          <a:xfrm>
            <a:off x="4021294" y="9721107"/>
            <a:ext cx="3076364" cy="513507"/>
          </a:xfrm>
          <a:prstGeom prst="rect">
            <a:avLst/>
          </a:prstGeom>
        </p:spPr>
        <p:txBody>
          <a:bodyPr lIns="95463" tIns="47732" rIns="95463" bIns="47732"/>
          <a:lstStyle/>
          <a:p>
            <a:fld id="{BB7F179D-AFFE-444A-9D9D-077DDABF0998}" type="slidenum">
              <a:rPr kumimoji="1" lang="ja-JP" altLang="en-US" smtClean="0"/>
              <a:pPr/>
              <a:t>49</a:t>
            </a:fld>
            <a:endParaRPr kumimoji="1" lang="ja-JP" altLang="en-US"/>
          </a:p>
        </p:txBody>
      </p:sp>
    </p:spTree>
    <p:extLst>
      <p:ext uri="{BB962C8B-B14F-4D97-AF65-F5344CB8AC3E}">
        <p14:creationId xmlns:p14="http://schemas.microsoft.com/office/powerpoint/2010/main" xmlns="" val="34345104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55688" y="1279525"/>
            <a:ext cx="4987925" cy="34528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a:xfrm>
            <a:off x="4021294" y="9721107"/>
            <a:ext cx="3076364" cy="513507"/>
          </a:xfrm>
          <a:prstGeom prst="rect">
            <a:avLst/>
          </a:prstGeom>
        </p:spPr>
        <p:txBody>
          <a:bodyPr lIns="95463" tIns="47732" rIns="95463" bIns="47732"/>
          <a:lstStyle/>
          <a:p>
            <a:fld id="{BB7F179D-AFFE-444A-9D9D-077DDABF0998}" type="slidenum">
              <a:rPr kumimoji="1" lang="ja-JP" altLang="en-US" smtClean="0"/>
              <a:pPr/>
              <a:t>50</a:t>
            </a:fld>
            <a:endParaRPr kumimoji="1" lang="ja-JP" altLang="en-US"/>
          </a:p>
        </p:txBody>
      </p:sp>
    </p:spTree>
    <p:extLst>
      <p:ext uri="{BB962C8B-B14F-4D97-AF65-F5344CB8AC3E}">
        <p14:creationId xmlns:p14="http://schemas.microsoft.com/office/powerpoint/2010/main" xmlns="" val="3396258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55688" y="1279525"/>
            <a:ext cx="4987925" cy="34528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a:xfrm>
            <a:off x="4021294" y="9721107"/>
            <a:ext cx="3076364" cy="513507"/>
          </a:xfrm>
          <a:prstGeom prst="rect">
            <a:avLst/>
          </a:prstGeom>
        </p:spPr>
        <p:txBody>
          <a:bodyPr lIns="95463" tIns="47732" rIns="95463" bIns="47732"/>
          <a:lstStyle/>
          <a:p>
            <a:fld id="{BB7F179D-AFFE-444A-9D9D-077DDABF0998}" type="slidenum">
              <a:rPr kumimoji="1" lang="ja-JP" altLang="en-US" smtClean="0"/>
              <a:pPr/>
              <a:t>51</a:t>
            </a:fld>
            <a:endParaRPr kumimoji="1" lang="ja-JP" altLang="en-US"/>
          </a:p>
        </p:txBody>
      </p:sp>
    </p:spTree>
    <p:extLst>
      <p:ext uri="{BB962C8B-B14F-4D97-AF65-F5344CB8AC3E}">
        <p14:creationId xmlns:p14="http://schemas.microsoft.com/office/powerpoint/2010/main" xmlns="" val="88423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55688" y="1279525"/>
            <a:ext cx="4987925" cy="345281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a:xfrm>
            <a:off x="4021294" y="9721107"/>
            <a:ext cx="3076364" cy="513507"/>
          </a:xfrm>
          <a:prstGeom prst="rect">
            <a:avLst/>
          </a:prstGeom>
        </p:spPr>
        <p:txBody>
          <a:bodyPr lIns="95463" tIns="47732" rIns="95463" bIns="47732"/>
          <a:lstStyle/>
          <a:p>
            <a:fld id="{BB7F179D-AFFE-444A-9D9D-077DDABF0998}" type="slidenum">
              <a:rPr kumimoji="1" lang="ja-JP" altLang="en-US" smtClean="0"/>
              <a:pPr/>
              <a:t>5</a:t>
            </a:fld>
            <a:endParaRPr kumimoji="1" lang="ja-JP" altLang="en-US"/>
          </a:p>
        </p:txBody>
      </p:sp>
    </p:spTree>
    <p:extLst>
      <p:ext uri="{BB962C8B-B14F-4D97-AF65-F5344CB8AC3E}">
        <p14:creationId xmlns:p14="http://schemas.microsoft.com/office/powerpoint/2010/main" xmlns="" val="2503881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55688" y="1279525"/>
            <a:ext cx="4987925" cy="3452813"/>
          </a:xfrm>
        </p:spPr>
      </p:sp>
      <p:sp>
        <p:nvSpPr>
          <p:cNvPr id="3" name="ノート プレースホルダ 2"/>
          <p:cNvSpPr>
            <a:spLocks noGrp="1"/>
          </p:cNvSpPr>
          <p:nvPr>
            <p:ph type="body" idx="1"/>
          </p:nvPr>
        </p:nvSpPr>
        <p:spPr/>
        <p:txBody>
          <a:bodyPr>
            <a:normAutofit/>
          </a:bodyPr>
          <a:lstStyle/>
          <a:p>
            <a:r>
              <a:rPr kumimoji="1" lang="ja-JP" altLang="en-US" dirty="0" smtClean="0"/>
              <a:t>数値には資源ごみは入っていません。</a:t>
            </a:r>
            <a:endParaRPr kumimoji="1" lang="en-US" altLang="ja-JP" dirty="0" smtClean="0"/>
          </a:p>
          <a:p>
            <a:r>
              <a:rPr kumimoji="1" lang="ja-JP" altLang="en-US" dirty="0" smtClean="0"/>
              <a:t>雑がみ回収、ごみ袋有料化によって排出量が</a:t>
            </a:r>
            <a:r>
              <a:rPr kumimoji="1" lang="en-US" altLang="ja-JP" dirty="0" smtClean="0"/>
              <a:t>H220</a:t>
            </a:r>
            <a:r>
              <a:rPr kumimoji="1" lang="ja-JP" altLang="en-US" dirty="0" smtClean="0"/>
              <a:t>年から</a:t>
            </a:r>
            <a:r>
              <a:rPr kumimoji="1" lang="en-US" altLang="ja-JP" dirty="0" smtClean="0"/>
              <a:t>H21</a:t>
            </a:r>
            <a:r>
              <a:rPr kumimoji="1" lang="ja-JP" altLang="en-US" dirty="0" smtClean="0"/>
              <a:t>年にかけて</a:t>
            </a:r>
            <a:r>
              <a:rPr kumimoji="1" lang="en-US" altLang="ja-JP" dirty="0" smtClean="0"/>
              <a:t>17%</a:t>
            </a:r>
            <a:r>
              <a:rPr kumimoji="1" lang="ja-JP" altLang="en-US" dirty="0" err="1" smtClean="0"/>
              <a:t>ほど</a:t>
            </a:r>
            <a:r>
              <a:rPr kumimoji="1" lang="ja-JP" altLang="en-US" dirty="0" smtClean="0"/>
              <a:t>減り、その後は横ばい傾向です。</a:t>
            </a:r>
            <a:endParaRPr kumimoji="1" lang="en-US" altLang="ja-JP" dirty="0" smtClean="0"/>
          </a:p>
          <a:p>
            <a:endParaRPr kumimoji="1" lang="en-US" altLang="ja-JP" dirty="0" smtClean="0"/>
          </a:p>
          <a:p>
            <a:r>
              <a:rPr kumimoji="1" lang="ja-JP" altLang="en-US" dirty="0" smtClean="0"/>
              <a:t>★「日頃雑がみ回収にご協力いただき、ありがとうございます。」</a:t>
            </a:r>
          </a:p>
          <a:p>
            <a:endParaRPr kumimoji="1" lang="ja-JP" altLang="en-US" dirty="0"/>
          </a:p>
        </p:txBody>
      </p:sp>
      <p:sp>
        <p:nvSpPr>
          <p:cNvPr id="4" name="スライド番号プレースホルダ 3"/>
          <p:cNvSpPr>
            <a:spLocks noGrp="1"/>
          </p:cNvSpPr>
          <p:nvPr>
            <p:ph type="sldNum" sz="quarter" idx="10"/>
          </p:nvPr>
        </p:nvSpPr>
        <p:spPr>
          <a:xfrm>
            <a:off x="4021294" y="9721107"/>
            <a:ext cx="3076364" cy="513507"/>
          </a:xfrm>
          <a:prstGeom prst="rect">
            <a:avLst/>
          </a:prstGeom>
        </p:spPr>
        <p:txBody>
          <a:bodyPr lIns="95463" tIns="47732" rIns="95463" bIns="47732"/>
          <a:lstStyle/>
          <a:p>
            <a:fld id="{BB7F179D-AFFE-444A-9D9D-077DDABF0998}" type="slidenum">
              <a:rPr kumimoji="1" lang="ja-JP" altLang="en-US" smtClean="0"/>
              <a:pPr/>
              <a:t>6</a:t>
            </a:fld>
            <a:endParaRPr kumimoji="1" lang="ja-JP" altLang="en-US"/>
          </a:p>
        </p:txBody>
      </p:sp>
    </p:spTree>
    <p:extLst>
      <p:ext uri="{BB962C8B-B14F-4D97-AF65-F5344CB8AC3E}">
        <p14:creationId xmlns:p14="http://schemas.microsoft.com/office/powerpoint/2010/main" xmlns="" val="1241564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55688" y="1279525"/>
            <a:ext cx="4987925" cy="3452813"/>
          </a:xfrm>
        </p:spPr>
      </p:sp>
      <p:sp>
        <p:nvSpPr>
          <p:cNvPr id="3" name="ノート プレースホルダ 2"/>
          <p:cNvSpPr>
            <a:spLocks noGrp="1"/>
          </p:cNvSpPr>
          <p:nvPr>
            <p:ph type="body" idx="1"/>
          </p:nvPr>
        </p:nvSpPr>
        <p:spPr/>
        <p:txBody>
          <a:bodyPr>
            <a:normAutofit/>
          </a:bodyPr>
          <a:lstStyle/>
          <a:p>
            <a:r>
              <a:rPr kumimoji="1" lang="ja-JP" altLang="en-US" dirty="0" smtClean="0"/>
              <a:t>★岡山市としては、今後生ごみを減らしたい。</a:t>
            </a:r>
            <a:endParaRPr kumimoji="1" lang="en-US" altLang="ja-JP" dirty="0" smtClean="0"/>
          </a:p>
          <a:p>
            <a:r>
              <a:rPr kumimoji="1" lang="ja-JP" altLang="en-US" dirty="0" smtClean="0"/>
              <a:t>理由</a:t>
            </a:r>
            <a:endParaRPr kumimoji="1" lang="en-US" altLang="ja-JP" dirty="0" smtClean="0"/>
          </a:p>
          <a:p>
            <a:r>
              <a:rPr kumimoji="1" lang="ja-JP" altLang="en-US" dirty="0" smtClean="0"/>
              <a:t>１．水分が多いため、ごみの発熱量が下がって、ごみ発電の邪魔になる</a:t>
            </a:r>
            <a:endParaRPr kumimoji="1" lang="en-US" altLang="ja-JP" dirty="0" smtClean="0"/>
          </a:p>
          <a:p>
            <a:r>
              <a:rPr kumimoji="1" lang="ja-JP" altLang="en-US" dirty="0" smtClean="0"/>
              <a:t>２．重くて輸送コストがかかる</a:t>
            </a:r>
            <a:endParaRPr kumimoji="1" lang="en-US" altLang="ja-JP" dirty="0" smtClean="0"/>
          </a:p>
          <a:p>
            <a:r>
              <a:rPr kumimoji="1" lang="ja-JP" altLang="en-US" dirty="0" smtClean="0"/>
              <a:t>３．悪臭</a:t>
            </a:r>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a:xfrm>
            <a:off x="4021294" y="9721107"/>
            <a:ext cx="3076364" cy="513507"/>
          </a:xfrm>
          <a:prstGeom prst="rect">
            <a:avLst/>
          </a:prstGeom>
        </p:spPr>
        <p:txBody>
          <a:bodyPr lIns="95463" tIns="47732" rIns="95463" bIns="47732"/>
          <a:lstStyle/>
          <a:p>
            <a:fld id="{BB7F179D-AFFE-444A-9D9D-077DDABF0998}" type="slidenum">
              <a:rPr kumimoji="1" lang="ja-JP" altLang="en-US" smtClean="0"/>
              <a:pPr/>
              <a:t>7</a:t>
            </a:fld>
            <a:endParaRPr kumimoji="1" lang="ja-JP" altLang="en-US"/>
          </a:p>
        </p:txBody>
      </p:sp>
    </p:spTree>
    <p:extLst>
      <p:ext uri="{BB962C8B-B14F-4D97-AF65-F5344CB8AC3E}">
        <p14:creationId xmlns:p14="http://schemas.microsoft.com/office/powerpoint/2010/main" xmlns="" val="2793318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30</a:t>
            </a:r>
            <a:r>
              <a:rPr kumimoji="1" lang="ja-JP" altLang="en-US" dirty="0" smtClean="0"/>
              <a:t>代の子育て世代が多かった。</a:t>
            </a:r>
            <a:endParaRPr kumimoji="1" lang="ja-JP" altLang="en-US" dirty="0"/>
          </a:p>
        </p:txBody>
      </p:sp>
    </p:spTree>
    <p:extLst>
      <p:ext uri="{BB962C8B-B14F-4D97-AF65-F5344CB8AC3E}">
        <p14:creationId xmlns:p14="http://schemas.microsoft.com/office/powerpoint/2010/main" xmlns="" val="341661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調理を担当する人という条件を設定したため、女性がほとんど。</a:t>
            </a:r>
            <a:endParaRPr kumimoji="1" lang="ja-JP" altLang="en-US" dirty="0"/>
          </a:p>
        </p:txBody>
      </p:sp>
    </p:spTree>
    <p:extLst>
      <p:ext uri="{BB962C8B-B14F-4D97-AF65-F5344CB8AC3E}">
        <p14:creationId xmlns:p14="http://schemas.microsoft.com/office/powerpoint/2010/main" xmlns="" val="3993550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平日昼間のワークショップに参加可能な人ということで、専業主婦が多かった。</a:t>
            </a:r>
            <a:endParaRPr kumimoji="1" lang="ja-JP" altLang="en-US" dirty="0"/>
          </a:p>
        </p:txBody>
      </p:sp>
    </p:spTree>
    <p:extLst>
      <p:ext uri="{BB962C8B-B14F-4D97-AF65-F5344CB8AC3E}">
        <p14:creationId xmlns:p14="http://schemas.microsoft.com/office/powerpoint/2010/main" xmlns="" val="3406568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98" indent="0" algn="ctr">
              <a:buNone/>
              <a:defRPr>
                <a:solidFill>
                  <a:schemeClr val="tx1">
                    <a:tint val="75000"/>
                  </a:schemeClr>
                </a:solidFill>
              </a:defRPr>
            </a:lvl2pPr>
            <a:lvl3pPr marL="914395" indent="0" algn="ctr">
              <a:buNone/>
              <a:defRPr>
                <a:solidFill>
                  <a:schemeClr val="tx1">
                    <a:tint val="75000"/>
                  </a:schemeClr>
                </a:solidFill>
              </a:defRPr>
            </a:lvl3pPr>
            <a:lvl4pPr marL="1371592" indent="0" algn="ctr">
              <a:buNone/>
              <a:defRPr>
                <a:solidFill>
                  <a:schemeClr val="tx1">
                    <a:tint val="75000"/>
                  </a:schemeClr>
                </a:solidFill>
              </a:defRPr>
            </a:lvl4pPr>
            <a:lvl5pPr marL="1828789" indent="0" algn="ctr">
              <a:buNone/>
              <a:defRPr>
                <a:solidFill>
                  <a:schemeClr val="tx1">
                    <a:tint val="75000"/>
                  </a:schemeClr>
                </a:solidFill>
              </a:defRPr>
            </a:lvl5pPr>
            <a:lvl6pPr marL="2285987" indent="0" algn="ctr">
              <a:buNone/>
              <a:defRPr>
                <a:solidFill>
                  <a:schemeClr val="tx1">
                    <a:tint val="75000"/>
                  </a:schemeClr>
                </a:solidFill>
              </a:defRPr>
            </a:lvl6pPr>
            <a:lvl7pPr marL="2743185" indent="0" algn="ctr">
              <a:buNone/>
              <a:defRPr>
                <a:solidFill>
                  <a:schemeClr val="tx1">
                    <a:tint val="75000"/>
                  </a:schemeClr>
                </a:solidFill>
              </a:defRPr>
            </a:lvl7pPr>
            <a:lvl8pPr marL="3200381" indent="0" algn="ctr">
              <a:buNone/>
              <a:defRPr>
                <a:solidFill>
                  <a:schemeClr val="tx1">
                    <a:tint val="75000"/>
                  </a:schemeClr>
                </a:solidFill>
              </a:defRPr>
            </a:lvl8pPr>
            <a:lvl9pPr marL="3657579"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3E6F5BB-A954-44DA-A462-74041A937B2A}" type="datetime1">
              <a:rPr lang="ja-JP" altLang="en-US" smtClean="0">
                <a:solidFill>
                  <a:prstClr val="black">
                    <a:tint val="75000"/>
                  </a:prstClr>
                </a:solidFill>
              </a:rPr>
              <a:pPr/>
              <a:t>2014/5/16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C3ECD4F6-67EF-4105-A853-3413034544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DC58321-562D-4F44-9AAD-7B9B924FE1FE}" type="datetime1">
              <a:rPr lang="ja-JP" altLang="en-US" smtClean="0">
                <a:solidFill>
                  <a:prstClr val="black">
                    <a:tint val="75000"/>
                  </a:prstClr>
                </a:solidFill>
              </a:rPr>
              <a:pPr/>
              <a:t>2014/5/16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C3ECD4F6-67EF-4105-A853-3413034544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1"/>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41"/>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B1EC749-86DE-49C1-9C59-88920C6BC76A}" type="datetime1">
              <a:rPr lang="ja-JP" altLang="en-US" smtClean="0">
                <a:solidFill>
                  <a:prstClr val="black">
                    <a:tint val="75000"/>
                  </a:prstClr>
                </a:solidFill>
              </a:rPr>
              <a:pPr/>
              <a:t>2014/5/16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C3ECD4F6-67EF-4105-A853-3413034544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E3A9549-F049-4258-BD5D-FA6095C242B2}" type="datetime1">
              <a:rPr kumimoji="1" lang="ja-JP" altLang="en-US" smtClean="0"/>
              <a:pPr/>
              <a:t>2014/5/16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8AF3E8-5F72-4F77-8EA5-0D1F79AD4F61}" type="slidenum">
              <a:rPr kumimoji="1" lang="ja-JP" altLang="en-US" smtClean="0"/>
              <a:pPr/>
              <a:t>&lt;#&gt;</a:t>
            </a:fld>
            <a:endParaRPr kumimoji="1" lang="ja-JP" altLang="en-US"/>
          </a:p>
        </p:txBody>
      </p:sp>
    </p:spTree>
    <p:extLst>
      <p:ext uri="{BB962C8B-B14F-4D97-AF65-F5344CB8AC3E}">
        <p14:creationId xmlns:p14="http://schemas.microsoft.com/office/powerpoint/2010/main" xmlns="" val="16163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541EF71-F931-4B33-BAF2-AC179A07CDAD}" type="datetime1">
              <a:rPr kumimoji="1" lang="ja-JP" altLang="en-US" smtClean="0"/>
              <a:pPr/>
              <a:t>2014/5/16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8AF3E8-5F72-4F77-8EA5-0D1F79AD4F61}" type="slidenum">
              <a:rPr kumimoji="1" lang="ja-JP" altLang="en-US" smtClean="0"/>
              <a:pPr/>
              <a:t>&lt;#&gt;</a:t>
            </a:fld>
            <a:endParaRPr kumimoji="1" lang="ja-JP" altLang="en-US"/>
          </a:p>
        </p:txBody>
      </p:sp>
    </p:spTree>
    <p:extLst>
      <p:ext uri="{BB962C8B-B14F-4D97-AF65-F5344CB8AC3E}">
        <p14:creationId xmlns:p14="http://schemas.microsoft.com/office/powerpoint/2010/main" xmlns="" val="1148170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50FD9E0-9199-441C-8188-B7D126A7922B}" type="datetime1">
              <a:rPr kumimoji="1" lang="ja-JP" altLang="en-US" smtClean="0"/>
              <a:pPr/>
              <a:t>2014/5/16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8AF3E8-5F72-4F77-8EA5-0D1F79AD4F61}" type="slidenum">
              <a:rPr kumimoji="1" lang="ja-JP" altLang="en-US" smtClean="0"/>
              <a:pPr/>
              <a:t>&lt;#&gt;</a:t>
            </a:fld>
            <a:endParaRPr kumimoji="1" lang="ja-JP" altLang="en-US"/>
          </a:p>
        </p:txBody>
      </p:sp>
    </p:spTree>
    <p:extLst>
      <p:ext uri="{BB962C8B-B14F-4D97-AF65-F5344CB8AC3E}">
        <p14:creationId xmlns:p14="http://schemas.microsoft.com/office/powerpoint/2010/main" xmlns="" val="4005560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3E6FF40-6CEC-4552-B5B6-DF32195F6680}" type="datetime1">
              <a:rPr kumimoji="1" lang="ja-JP" altLang="en-US" smtClean="0"/>
              <a:pPr/>
              <a:t>2014/5/16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8AF3E8-5F72-4F77-8EA5-0D1F79AD4F61}" type="slidenum">
              <a:rPr kumimoji="1" lang="ja-JP" altLang="en-US" smtClean="0"/>
              <a:pPr/>
              <a:t>&lt;#&gt;</a:t>
            </a:fld>
            <a:endParaRPr kumimoji="1" lang="ja-JP" altLang="en-US"/>
          </a:p>
        </p:txBody>
      </p:sp>
    </p:spTree>
    <p:extLst>
      <p:ext uri="{BB962C8B-B14F-4D97-AF65-F5344CB8AC3E}">
        <p14:creationId xmlns:p14="http://schemas.microsoft.com/office/powerpoint/2010/main" xmlns="" val="2602231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6B83C57-EFE2-44CB-B2EB-B5EF1121BA45}" type="datetime1">
              <a:rPr kumimoji="1" lang="ja-JP" altLang="en-US" smtClean="0"/>
              <a:pPr/>
              <a:t>2014/5/16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F8AF3E8-5F72-4F77-8EA5-0D1F79AD4F61}" type="slidenum">
              <a:rPr kumimoji="1" lang="ja-JP" altLang="en-US" smtClean="0"/>
              <a:pPr/>
              <a:t>&lt;#&gt;</a:t>
            </a:fld>
            <a:endParaRPr kumimoji="1" lang="ja-JP" altLang="en-US"/>
          </a:p>
        </p:txBody>
      </p:sp>
    </p:spTree>
    <p:extLst>
      <p:ext uri="{BB962C8B-B14F-4D97-AF65-F5344CB8AC3E}">
        <p14:creationId xmlns:p14="http://schemas.microsoft.com/office/powerpoint/2010/main" xmlns="" val="210063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725D5B3-BC93-4A18-B7BA-8BB5E481A519}" type="datetime1">
              <a:rPr kumimoji="1" lang="ja-JP" altLang="en-US" smtClean="0"/>
              <a:pPr/>
              <a:t>2014/5/16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F8AF3E8-5F72-4F77-8EA5-0D1F79AD4F61}" type="slidenum">
              <a:rPr kumimoji="1" lang="ja-JP" altLang="en-US" smtClean="0"/>
              <a:pPr/>
              <a:t>&lt;#&gt;</a:t>
            </a:fld>
            <a:endParaRPr kumimoji="1" lang="ja-JP" altLang="en-US"/>
          </a:p>
        </p:txBody>
      </p:sp>
    </p:spTree>
    <p:extLst>
      <p:ext uri="{BB962C8B-B14F-4D97-AF65-F5344CB8AC3E}">
        <p14:creationId xmlns:p14="http://schemas.microsoft.com/office/powerpoint/2010/main" xmlns="" val="1231400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3DBAA-EA78-4421-A19C-CF4D70A11DC8}" type="datetime1">
              <a:rPr kumimoji="1" lang="ja-JP" altLang="en-US" smtClean="0"/>
              <a:pPr/>
              <a:t>2014/5/16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F8AF3E8-5F72-4F77-8EA5-0D1F79AD4F61}" type="slidenum">
              <a:rPr kumimoji="1" lang="ja-JP" altLang="en-US" smtClean="0"/>
              <a:pPr/>
              <a:t>&lt;#&gt;</a:t>
            </a:fld>
            <a:endParaRPr kumimoji="1" lang="ja-JP" altLang="en-US"/>
          </a:p>
        </p:txBody>
      </p:sp>
    </p:spTree>
    <p:extLst>
      <p:ext uri="{BB962C8B-B14F-4D97-AF65-F5344CB8AC3E}">
        <p14:creationId xmlns:p14="http://schemas.microsoft.com/office/powerpoint/2010/main" xmlns="" val="618801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624E59D-44D8-4F5D-A4E0-AAA3A170D1EC}" type="datetime1">
              <a:rPr kumimoji="1" lang="ja-JP" altLang="en-US" smtClean="0"/>
              <a:pPr/>
              <a:t>2014/5/16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8AF3E8-5F72-4F77-8EA5-0D1F79AD4F61}" type="slidenum">
              <a:rPr kumimoji="1" lang="ja-JP" altLang="en-US" smtClean="0"/>
              <a:pPr/>
              <a:t>&lt;#&gt;</a:t>
            </a:fld>
            <a:endParaRPr kumimoji="1" lang="ja-JP" altLang="en-US"/>
          </a:p>
        </p:txBody>
      </p:sp>
    </p:spTree>
    <p:extLst>
      <p:ext uri="{BB962C8B-B14F-4D97-AF65-F5344CB8AC3E}">
        <p14:creationId xmlns:p14="http://schemas.microsoft.com/office/powerpoint/2010/main" xmlns="" val="1088335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5FA2799-CE1F-42DE-B2EA-8B3B3C130801}" type="datetime1">
              <a:rPr lang="ja-JP" altLang="en-US" smtClean="0">
                <a:solidFill>
                  <a:prstClr val="black">
                    <a:tint val="75000"/>
                  </a:prstClr>
                </a:solidFill>
              </a:rPr>
              <a:pPr/>
              <a:t>2014/5/16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C3ECD4F6-67EF-4105-A853-3413034544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59AB538-C554-4322-BEF1-E79CA274858B}" type="datetime1">
              <a:rPr kumimoji="1" lang="ja-JP" altLang="en-US" smtClean="0"/>
              <a:pPr/>
              <a:t>2014/5/16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8AF3E8-5F72-4F77-8EA5-0D1F79AD4F61}" type="slidenum">
              <a:rPr kumimoji="1" lang="ja-JP" altLang="en-US" smtClean="0"/>
              <a:pPr/>
              <a:t>&lt;#&gt;</a:t>
            </a:fld>
            <a:endParaRPr kumimoji="1" lang="ja-JP" altLang="en-US"/>
          </a:p>
        </p:txBody>
      </p:sp>
    </p:spTree>
    <p:extLst>
      <p:ext uri="{BB962C8B-B14F-4D97-AF65-F5344CB8AC3E}">
        <p14:creationId xmlns:p14="http://schemas.microsoft.com/office/powerpoint/2010/main" xmlns="" val="759966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6CD023B-A212-4CFF-9CDD-90BF2DD71062}" type="datetime1">
              <a:rPr kumimoji="1" lang="ja-JP" altLang="en-US" smtClean="0"/>
              <a:pPr/>
              <a:t>2014/5/16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8AF3E8-5F72-4F77-8EA5-0D1F79AD4F61}" type="slidenum">
              <a:rPr kumimoji="1" lang="ja-JP" altLang="en-US" smtClean="0"/>
              <a:pPr/>
              <a:t>&lt;#&gt;</a:t>
            </a:fld>
            <a:endParaRPr kumimoji="1" lang="ja-JP" altLang="en-US"/>
          </a:p>
        </p:txBody>
      </p:sp>
    </p:spTree>
    <p:extLst>
      <p:ext uri="{BB962C8B-B14F-4D97-AF65-F5344CB8AC3E}">
        <p14:creationId xmlns:p14="http://schemas.microsoft.com/office/powerpoint/2010/main" xmlns="" val="4132677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DC3380E-4306-455B-B648-B73DDC65673A}" type="datetime1">
              <a:rPr kumimoji="1" lang="ja-JP" altLang="en-US" smtClean="0"/>
              <a:pPr/>
              <a:t>2014/5/16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8AF3E8-5F72-4F77-8EA5-0D1F79AD4F61}" type="slidenum">
              <a:rPr kumimoji="1" lang="ja-JP" altLang="en-US" smtClean="0"/>
              <a:pPr/>
              <a:t>&lt;#&gt;</a:t>
            </a:fld>
            <a:endParaRPr kumimoji="1" lang="ja-JP" altLang="en-US"/>
          </a:p>
        </p:txBody>
      </p:sp>
    </p:spTree>
    <p:extLst>
      <p:ext uri="{BB962C8B-B14F-4D97-AF65-F5344CB8AC3E}">
        <p14:creationId xmlns:p14="http://schemas.microsoft.com/office/powerpoint/2010/main" xmlns="" val="59409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198" indent="0">
              <a:buNone/>
              <a:defRPr sz="1800">
                <a:solidFill>
                  <a:schemeClr val="tx1">
                    <a:tint val="75000"/>
                  </a:schemeClr>
                </a:solidFill>
              </a:defRPr>
            </a:lvl2pPr>
            <a:lvl3pPr marL="914395" indent="0">
              <a:buNone/>
              <a:defRPr sz="1600">
                <a:solidFill>
                  <a:schemeClr val="tx1">
                    <a:tint val="75000"/>
                  </a:schemeClr>
                </a:solidFill>
              </a:defRPr>
            </a:lvl3pPr>
            <a:lvl4pPr marL="1371592" indent="0">
              <a:buNone/>
              <a:defRPr sz="1400">
                <a:solidFill>
                  <a:schemeClr val="tx1">
                    <a:tint val="75000"/>
                  </a:schemeClr>
                </a:solidFill>
              </a:defRPr>
            </a:lvl4pPr>
            <a:lvl5pPr marL="1828789" indent="0">
              <a:buNone/>
              <a:defRPr sz="1400">
                <a:solidFill>
                  <a:schemeClr val="tx1">
                    <a:tint val="75000"/>
                  </a:schemeClr>
                </a:solidFill>
              </a:defRPr>
            </a:lvl5pPr>
            <a:lvl6pPr marL="2285987" indent="0">
              <a:buNone/>
              <a:defRPr sz="1400">
                <a:solidFill>
                  <a:schemeClr val="tx1">
                    <a:tint val="75000"/>
                  </a:schemeClr>
                </a:solidFill>
              </a:defRPr>
            </a:lvl6pPr>
            <a:lvl7pPr marL="2743185" indent="0">
              <a:buNone/>
              <a:defRPr sz="1400">
                <a:solidFill>
                  <a:schemeClr val="tx1">
                    <a:tint val="75000"/>
                  </a:schemeClr>
                </a:solidFill>
              </a:defRPr>
            </a:lvl7pPr>
            <a:lvl8pPr marL="3200381" indent="0">
              <a:buNone/>
              <a:defRPr sz="1400">
                <a:solidFill>
                  <a:schemeClr val="tx1">
                    <a:tint val="75000"/>
                  </a:schemeClr>
                </a:solidFill>
              </a:defRPr>
            </a:lvl8pPr>
            <a:lvl9pPr marL="3657579"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4F5AF70-F18C-417D-9AC6-830F818D2B92}" type="datetime1">
              <a:rPr lang="ja-JP" altLang="en-US" smtClean="0">
                <a:solidFill>
                  <a:prstClr val="black">
                    <a:tint val="75000"/>
                  </a:prstClr>
                </a:solidFill>
              </a:rPr>
              <a:pPr/>
              <a:t>2014/5/16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C3ECD4F6-67EF-4105-A853-3413034544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816BB68-1806-4755-BEB9-144CC5624154}" type="datetime1">
              <a:rPr lang="ja-JP" altLang="en-US" smtClean="0">
                <a:solidFill>
                  <a:prstClr val="black">
                    <a:tint val="75000"/>
                  </a:prstClr>
                </a:solidFill>
              </a:rPr>
              <a:pPr/>
              <a:t>2014/5/16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C3ECD4F6-67EF-4105-A853-3413034544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2" y="1535113"/>
            <a:ext cx="4378590" cy="639762"/>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9ADB6FC-3AD0-4B67-AFC7-7B39BE3ECBFB}" type="datetime1">
              <a:rPr lang="ja-JP" altLang="en-US" smtClean="0">
                <a:solidFill>
                  <a:prstClr val="black">
                    <a:tint val="75000"/>
                  </a:prstClr>
                </a:solidFill>
              </a:rPr>
              <a:pPr/>
              <a:t>2014/5/16</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C3ECD4F6-67EF-4105-A853-3413034544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4BE835B2-9AD2-41A0-827D-378FF745CB03}" type="datetime1">
              <a:rPr lang="ja-JP" altLang="en-US" smtClean="0">
                <a:solidFill>
                  <a:prstClr val="black">
                    <a:tint val="75000"/>
                  </a:prstClr>
                </a:solidFill>
              </a:rPr>
              <a:pPr/>
              <a:t>2014/5/16</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C3ECD4F6-67EF-4105-A853-3413034544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68CA132-8665-4073-929E-6DDCE7F10B9A}" type="datetime1">
              <a:rPr lang="ja-JP" altLang="en-US" smtClean="0">
                <a:solidFill>
                  <a:prstClr val="black">
                    <a:tint val="75000"/>
                  </a:prstClr>
                </a:solidFill>
              </a:rPr>
              <a:pPr/>
              <a:t>2014/5/16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C3ECD4F6-67EF-4105-A853-3413034544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F79024B-DCBA-40BC-8AC0-A7CE6B7B5589}" type="datetime1">
              <a:rPr lang="ja-JP" altLang="en-US" smtClean="0">
                <a:solidFill>
                  <a:prstClr val="black">
                    <a:tint val="75000"/>
                  </a:prstClr>
                </a:solidFill>
              </a:rPr>
              <a:pPr/>
              <a:t>2014/5/16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C3ECD4F6-67EF-4105-A853-3413034544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198"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5" indent="0">
              <a:buNone/>
              <a:defRPr sz="2000"/>
            </a:lvl7pPr>
            <a:lvl8pPr marL="3200381" indent="0">
              <a:buNone/>
              <a:defRPr sz="2000"/>
            </a:lvl8pPr>
            <a:lvl9pPr marL="3657579"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427B23F-CC3B-42C0-AE37-016C96F3EFFC}" type="datetime1">
              <a:rPr lang="ja-JP" altLang="en-US" smtClean="0">
                <a:solidFill>
                  <a:prstClr val="black">
                    <a:tint val="75000"/>
                  </a:prstClr>
                </a:solidFill>
              </a:rPr>
              <a:pPr/>
              <a:t>2014/5/16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C3ECD4F6-67EF-4105-A853-3413034544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9B04A-63C0-42B6-AA91-68F7C0D3354F}" type="datetime1">
              <a:rPr lang="ja-JP" altLang="en-US" smtClean="0">
                <a:solidFill>
                  <a:prstClr val="black">
                    <a:tint val="75000"/>
                  </a:prstClr>
                </a:solidFill>
              </a:rPr>
              <a:pPr/>
              <a:t>2014/5/16</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CD4F6-67EF-4105-A853-34130345449C}" type="slidenum">
              <a:rPr lang="ja-JP" altLang="en-US" smtClean="0">
                <a:solidFill>
                  <a:prstClr val="black">
                    <a:tint val="75000"/>
                  </a:prstClr>
                </a:solidFill>
              </a:rPr>
              <a:pPr/>
              <a:t>&lt;#&gt;</a:t>
            </a:fld>
            <a:endParaRPr lang="ja-JP"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914395" rtl="0" eaLnBrk="1" latinLnBrk="0" hangingPunct="1">
        <a:spcBef>
          <a:spcPct val="0"/>
        </a:spcBef>
        <a:buNone/>
        <a:defRPr kumimoji="1" sz="4400" kern="1200">
          <a:solidFill>
            <a:schemeClr val="tx1"/>
          </a:solidFill>
          <a:latin typeface="+mj-lt"/>
          <a:ea typeface="+mj-ea"/>
          <a:cs typeface="+mj-cs"/>
        </a:defRPr>
      </a:lvl1pPr>
    </p:titleStyle>
    <p:bodyStyle>
      <a:lvl1pPr marL="342898" indent="-342898" algn="l" defTabSz="91439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46" indent="-285748" algn="l" defTabSz="91439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93" indent="-228598" algn="l" defTabSz="91439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191" indent="-228598"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388" indent="-228598"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585" indent="-228598"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783" indent="-228598"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980" indent="-228598"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177" indent="-228598"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72751-8C4D-4B6C-8493-E2492CE7D634}" type="datetime1">
              <a:rPr kumimoji="1" lang="ja-JP" altLang="en-US" smtClean="0"/>
              <a:pPr/>
              <a:t>2014/5/16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AF3E8-5F72-4F77-8EA5-0D1F79AD4F61}" type="slidenum">
              <a:rPr kumimoji="1" lang="ja-JP" altLang="en-US" smtClean="0"/>
              <a:pPr/>
              <a:t>&lt;#&gt;</a:t>
            </a:fld>
            <a:endParaRPr kumimoji="1" lang="ja-JP" altLang="en-US"/>
          </a:p>
        </p:txBody>
      </p:sp>
    </p:spTree>
    <p:extLst>
      <p:ext uri="{BB962C8B-B14F-4D97-AF65-F5344CB8AC3E}">
        <p14:creationId xmlns:p14="http://schemas.microsoft.com/office/powerpoint/2010/main" xmlns="" val="6457525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gif"/><Relationship Id="rId2" Type="http://schemas.openxmlformats.org/officeDocument/2006/relationships/image" Target="../media/image6.jpeg"/><Relationship Id="rId1" Type="http://schemas.openxmlformats.org/officeDocument/2006/relationships/slideLayout" Target="../slideLayouts/slideLayout17.xml"/><Relationship Id="rId6" Type="http://schemas.openxmlformats.org/officeDocument/2006/relationships/image" Target="../media/image10.gif"/><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3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eg"/><Relationship Id="rId9"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57.pn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hyperlink" Target="http://www.city.okayama.jp/contents/000067204.pd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66.png"/><Relationship Id="rId4" Type="http://schemas.openxmlformats.org/officeDocument/2006/relationships/image" Target="../media/image65.wmf"/></Relationships>
</file>

<file path=ppt/slides/_rels/slide4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1.xml"/><Relationship Id="rId1" Type="http://schemas.openxmlformats.org/officeDocument/2006/relationships/slideLayout" Target="../slideLayouts/slideLayout17.xml"/><Relationship Id="rId5" Type="http://schemas.openxmlformats.org/officeDocument/2006/relationships/image" Target="../media/image69.png"/><Relationship Id="rId4" Type="http://schemas.openxmlformats.org/officeDocument/2006/relationships/image" Target="../media/image68.png"/></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jpeg"/><Relationship Id="rId18" Type="http://schemas.openxmlformats.org/officeDocument/2006/relationships/image" Target="../media/image87.jpeg"/><Relationship Id="rId3" Type="http://schemas.openxmlformats.org/officeDocument/2006/relationships/image" Target="../media/image72.png"/><Relationship Id="rId21" Type="http://schemas.openxmlformats.org/officeDocument/2006/relationships/image" Target="../media/image90.jpeg"/><Relationship Id="rId7" Type="http://schemas.openxmlformats.org/officeDocument/2006/relationships/image" Target="../media/image76.png"/><Relationship Id="rId12" Type="http://schemas.openxmlformats.org/officeDocument/2006/relationships/image" Target="../media/image81.jpeg"/><Relationship Id="rId17" Type="http://schemas.openxmlformats.org/officeDocument/2006/relationships/image" Target="../media/image86.png"/><Relationship Id="rId2" Type="http://schemas.openxmlformats.org/officeDocument/2006/relationships/notesSlide" Target="../notesSlides/notesSlide34.xml"/><Relationship Id="rId16" Type="http://schemas.openxmlformats.org/officeDocument/2006/relationships/image" Target="../media/image85.png"/><Relationship Id="rId20" Type="http://schemas.openxmlformats.org/officeDocument/2006/relationships/image" Target="../media/image89.jpeg"/><Relationship Id="rId1" Type="http://schemas.openxmlformats.org/officeDocument/2006/relationships/slideLayout" Target="../slideLayouts/slideLayout13.xml"/><Relationship Id="rId6" Type="http://schemas.openxmlformats.org/officeDocument/2006/relationships/image" Target="../media/image75.png"/><Relationship Id="rId11" Type="http://schemas.openxmlformats.org/officeDocument/2006/relationships/image" Target="../media/image80.jpeg"/><Relationship Id="rId5" Type="http://schemas.openxmlformats.org/officeDocument/2006/relationships/image" Target="../media/image74.png"/><Relationship Id="rId15" Type="http://schemas.openxmlformats.org/officeDocument/2006/relationships/image" Target="../media/image84.png"/><Relationship Id="rId10" Type="http://schemas.openxmlformats.org/officeDocument/2006/relationships/image" Target="../media/image79.png"/><Relationship Id="rId19" Type="http://schemas.openxmlformats.org/officeDocument/2006/relationships/image" Target="../media/image88.jpe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3.jpeg"/></Relationships>
</file>

<file path=ppt/slides/_rels/slide4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92.png"/></Relationships>
</file>

<file path=ppt/slides/_rels/slide4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5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7.xml"/><Relationship Id="rId1" Type="http://schemas.openxmlformats.org/officeDocument/2006/relationships/slideLayout" Target="../slideLayouts/slideLayout17.xml"/><Relationship Id="rId4" Type="http://schemas.openxmlformats.org/officeDocument/2006/relationships/image" Target="../media/image98.png"/></Relationships>
</file>

<file path=ppt/slides/_rels/slide5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8.xml"/><Relationship Id="rId1" Type="http://schemas.openxmlformats.org/officeDocument/2006/relationships/slideLayout" Target="../slideLayouts/slideLayout17.xml"/><Relationship Id="rId5" Type="http://schemas.openxmlformats.org/officeDocument/2006/relationships/image" Target="../media/image101.png"/><Relationship Id="rId4" Type="http://schemas.openxmlformats.org/officeDocument/2006/relationships/image" Target="../media/image100.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39800" y="129456"/>
            <a:ext cx="8333680" cy="2520000"/>
          </a:xfrm>
        </p:spPr>
        <p:txBody>
          <a:bodyPr>
            <a:normAutofit/>
          </a:bodyPr>
          <a:lstStyle/>
          <a:p>
            <a:r>
              <a:rPr lang="ja-JP" altLang="en-US" sz="6000" dirty="0">
                <a:solidFill>
                  <a:srgbClr val="0070C0"/>
                </a:solidFill>
                <a:latin typeface="HGP創英角ｺﾞｼｯｸUB" pitchFamily="50" charset="-128"/>
                <a:ea typeface="HGP創英角ｺﾞｼｯｸUB" pitchFamily="50" charset="-128"/>
              </a:rPr>
              <a:t>岡山市食品ロス削減</a:t>
            </a:r>
            <a:r>
              <a:rPr lang="en-US" altLang="ja-JP" sz="6000" dirty="0">
                <a:solidFill>
                  <a:srgbClr val="0070C0"/>
                </a:solidFill>
                <a:latin typeface="HGP創英角ｺﾞｼｯｸUB" pitchFamily="50" charset="-128"/>
                <a:ea typeface="HGP創英角ｺﾞｼｯｸUB" pitchFamily="50" charset="-128"/>
              </a:rPr>
              <a:t/>
            </a:r>
            <a:br>
              <a:rPr lang="en-US" altLang="ja-JP" sz="6000" dirty="0">
                <a:solidFill>
                  <a:srgbClr val="0070C0"/>
                </a:solidFill>
                <a:latin typeface="HGP創英角ｺﾞｼｯｸUB" pitchFamily="50" charset="-128"/>
                <a:ea typeface="HGP創英角ｺﾞｼｯｸUB" pitchFamily="50" charset="-128"/>
              </a:rPr>
            </a:br>
            <a:r>
              <a:rPr lang="ja-JP" altLang="en-US" sz="6000" dirty="0">
                <a:solidFill>
                  <a:srgbClr val="0070C0"/>
                </a:solidFill>
                <a:latin typeface="HGP創英角ｺﾞｼｯｸUB" pitchFamily="50" charset="-128"/>
                <a:ea typeface="HGP創英角ｺﾞｼｯｸUB" pitchFamily="50" charset="-128"/>
              </a:rPr>
              <a:t>啓発プログラム</a:t>
            </a:r>
          </a:p>
        </p:txBody>
      </p:sp>
      <p:pic>
        <p:nvPicPr>
          <p:cNvPr id="5" name="図 4" descr="kyusyoku.png"/>
          <p:cNvPicPr>
            <a:picLocks noChangeAspect="1"/>
          </p:cNvPicPr>
          <p:nvPr/>
        </p:nvPicPr>
        <p:blipFill>
          <a:blip r:embed="rId3" cstate="print"/>
          <a:stretch>
            <a:fillRect/>
          </a:stretch>
        </p:blipFill>
        <p:spPr>
          <a:xfrm>
            <a:off x="2333030" y="2302644"/>
            <a:ext cx="5239945" cy="3654862"/>
          </a:xfrm>
          <a:prstGeom prst="rect">
            <a:avLst/>
          </a:prstGeom>
        </p:spPr>
      </p:pic>
      <p:sp>
        <p:nvSpPr>
          <p:cNvPr id="4" name="テキスト ボックス 3"/>
          <p:cNvSpPr txBox="1"/>
          <p:nvPr/>
        </p:nvSpPr>
        <p:spPr>
          <a:xfrm>
            <a:off x="609600" y="5930902"/>
            <a:ext cx="8648700" cy="830997"/>
          </a:xfrm>
          <a:prstGeom prst="rect">
            <a:avLst/>
          </a:prstGeom>
          <a:noFill/>
        </p:spPr>
        <p:txBody>
          <a:bodyPr wrap="square" rtlCol="0">
            <a:spAutoFit/>
          </a:bodyPr>
          <a:lstStyle/>
          <a:p>
            <a:pPr algn="ctr"/>
            <a:r>
              <a:rPr lang="ja-JP" altLang="en-US" sz="4800" dirty="0"/>
              <a:t>岡山市　環境局</a:t>
            </a:r>
          </a:p>
        </p:txBody>
      </p:sp>
      <p:pic>
        <p:nvPicPr>
          <p:cNvPr id="6" name="図 5" descr="000005079.gif"/>
          <p:cNvPicPr>
            <a:picLocks noChangeAspect="1"/>
          </p:cNvPicPr>
          <p:nvPr/>
        </p:nvPicPr>
        <p:blipFill>
          <a:blip r:embed="rId4" cstate="print"/>
          <a:stretch>
            <a:fillRect/>
          </a:stretch>
        </p:blipFill>
        <p:spPr>
          <a:xfrm>
            <a:off x="584202" y="482283"/>
            <a:ext cx="1011237" cy="1016319"/>
          </a:xfrm>
          <a:prstGeom prst="rect">
            <a:avLst/>
          </a:prstGeom>
        </p:spPr>
      </p:pic>
      <p:sp>
        <p:nvSpPr>
          <p:cNvPr id="3" name="スライド番号プレースホルダー 2"/>
          <p:cNvSpPr>
            <a:spLocks noGrp="1"/>
          </p:cNvSpPr>
          <p:nvPr>
            <p:ph type="sldNum" sz="quarter" idx="12"/>
          </p:nvPr>
        </p:nvSpPr>
        <p:spPr/>
        <p:txBody>
          <a:bodyPr/>
          <a:lstStyle/>
          <a:p>
            <a:fld id="{C3ECD4F6-67EF-4105-A853-34130345449C}" type="slidenum">
              <a:rPr lang="ja-JP" altLang="en-US" smtClean="0">
                <a:solidFill>
                  <a:prstClr val="black">
                    <a:tint val="75000"/>
                  </a:prstClr>
                </a:solidFill>
              </a:rPr>
              <a:pPr/>
              <a:t>1</a:t>
            </a:fld>
            <a:endParaRPr lang="ja-JP" altLang="en-US">
              <a:solidFill>
                <a:prstClr val="black">
                  <a:tint val="75000"/>
                </a:prst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nvGraphicFramePr>
        <p:xfrm>
          <a:off x="272480" y="116632"/>
          <a:ext cx="4844882" cy="6627633"/>
        </p:xfrm>
        <a:graphic>
          <a:graphicData uri="http://schemas.openxmlformats.org/drawingml/2006/table">
            <a:tbl>
              <a:tblPr/>
              <a:tblGrid>
                <a:gridCol w="1047543"/>
                <a:gridCol w="1047543"/>
                <a:gridCol w="83802"/>
                <a:gridCol w="309026"/>
                <a:gridCol w="83802"/>
                <a:gridCol w="309026"/>
                <a:gridCol w="83802"/>
                <a:gridCol w="309026"/>
                <a:gridCol w="83802"/>
                <a:gridCol w="309026"/>
                <a:gridCol w="83802"/>
                <a:gridCol w="309026"/>
                <a:gridCol w="83802"/>
                <a:gridCol w="309026"/>
                <a:gridCol w="83802"/>
                <a:gridCol w="309026"/>
              </a:tblGrid>
              <a:tr h="170765">
                <a:tc gridSpan="16">
                  <a:txBody>
                    <a:bodyPr/>
                    <a:lstStyle/>
                    <a:p>
                      <a:pPr algn="ctr" fontAlgn="ctr"/>
                      <a:r>
                        <a:rPr lang="ja-JP" altLang="en-US" sz="1100" b="1" i="0" u="none" strike="noStrike" dirty="0">
                          <a:solidFill>
                            <a:srgbClr val="000000"/>
                          </a:solidFill>
                          <a:latin typeface="ＭＳ Ｐゴシック"/>
                        </a:rPr>
                        <a:t>生ごみ計量調査記入票</a:t>
                      </a:r>
                      <a:endParaRPr lang="ja-JP" altLang="en-US" sz="600" b="0" i="0" u="none" strike="noStrike" dirty="0">
                        <a:solidFill>
                          <a:srgbClr val="000000"/>
                        </a:solidFill>
                        <a:latin typeface="ＭＳ Ｐゴシック"/>
                      </a:endParaRPr>
                    </a:p>
                  </a:txBody>
                  <a:tcPr marL="0" marR="0" marT="0" marB="0">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48091">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gridSpan="14">
                  <a:txBody>
                    <a:bodyPr/>
                    <a:lstStyle/>
                    <a:p>
                      <a:pPr algn="l" fontAlgn="ctr"/>
                      <a:r>
                        <a:rPr lang="ja-JP" altLang="en-US" sz="600" b="0" i="0" u="none" strike="noStrike">
                          <a:solidFill>
                            <a:srgbClr val="000000"/>
                          </a:solidFill>
                          <a:latin typeface="ＭＳ Ｐゴシック"/>
                        </a:rPr>
                        <a:t>↓　</a:t>
                      </a:r>
                      <a:r>
                        <a:rPr lang="en-US" altLang="ja-JP" sz="600" b="0" i="0" u="none" strike="noStrike">
                          <a:solidFill>
                            <a:srgbClr val="000000"/>
                          </a:solidFill>
                          <a:latin typeface="ＭＳ Ｐゴシック"/>
                        </a:rPr>
                        <a:t>Q.</a:t>
                      </a:r>
                      <a:r>
                        <a:rPr lang="ja-JP" altLang="en-US" sz="600" b="0" i="0" u="none" strike="noStrike">
                          <a:solidFill>
                            <a:srgbClr val="000000"/>
                          </a:solidFill>
                          <a:latin typeface="ＭＳ Ｐゴシック"/>
                        </a:rPr>
                        <a:t>前回生ごみを出した日からの経過日数は？（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48091">
                <a:tc>
                  <a:txBody>
                    <a:bodyPr/>
                    <a:lstStyle/>
                    <a:p>
                      <a:pPr algn="l" fontAlgn="ctr"/>
                      <a:r>
                        <a:rPr lang="ja-JP" altLang="en-US" sz="600" b="0" i="0" u="none" strike="noStrike">
                          <a:solidFill>
                            <a:srgbClr val="000000"/>
                          </a:solidFill>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600" b="0" i="0" u="none" strike="noStrike">
                          <a:solidFill>
                            <a:srgbClr val="000000"/>
                          </a:solidFill>
                          <a:latin typeface="ＭＳ Ｐゴシック"/>
                        </a:rPr>
                        <a:t>日　付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600" b="0" i="0" u="none" strike="noStrike">
                          <a:solidFill>
                            <a:srgbClr val="000000"/>
                          </a:solidFill>
                          <a:latin typeface="ＭＳ Ｐゴシック"/>
                        </a:rPr>
                        <a:t>① </a:t>
                      </a:r>
                      <a:r>
                        <a:rPr lang="en-US" altLang="ja-JP" sz="600" b="0" i="0" u="none" strike="noStrike">
                          <a:solidFill>
                            <a:srgbClr val="000000"/>
                          </a:solidFill>
                          <a:latin typeface="ＭＳ Ｐゴシック"/>
                        </a:rPr>
                        <a:t>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latin typeface="ＭＳ Ｐゴシック"/>
                        </a:rPr>
                        <a:t>② </a:t>
                      </a:r>
                      <a:r>
                        <a:rPr lang="en-US" altLang="ja-JP" sz="600" b="0" i="0" u="none" strike="noStrike">
                          <a:solidFill>
                            <a:srgbClr val="000000"/>
                          </a:solidFill>
                          <a:latin typeface="ＭＳ Ｐゴシック"/>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latin typeface="ＭＳ Ｐゴシック"/>
                        </a:rPr>
                        <a:t>③ </a:t>
                      </a:r>
                      <a:r>
                        <a:rPr lang="en-US" altLang="ja-JP" sz="600" b="0" i="0" u="none" strike="noStrike">
                          <a:solidFill>
                            <a:srgbClr val="000000"/>
                          </a:solidFill>
                          <a:latin typeface="ＭＳ Ｐゴシック"/>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latin typeface="ＭＳ Ｐゴシック"/>
                        </a:rPr>
                        <a:t>④ </a:t>
                      </a:r>
                      <a:r>
                        <a:rPr lang="en-US" altLang="ja-JP" sz="600" b="0" i="0" u="none" strike="noStrike">
                          <a:solidFill>
                            <a:srgbClr val="000000"/>
                          </a:solidFill>
                          <a:latin typeface="ＭＳ Ｐゴシック"/>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latin typeface="ＭＳ Ｐゴシック"/>
                        </a:rPr>
                        <a:t>⑤ </a:t>
                      </a:r>
                      <a:r>
                        <a:rPr lang="en-US" altLang="ja-JP" sz="600" b="0" i="0" u="none" strike="noStrike">
                          <a:solidFill>
                            <a:srgbClr val="000000"/>
                          </a:solidFill>
                          <a:latin typeface="ＭＳ Ｐゴシック"/>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latin typeface="ＭＳ Ｐゴシック"/>
                        </a:rPr>
                        <a:t>⑥ </a:t>
                      </a:r>
                      <a:r>
                        <a:rPr lang="en-US" altLang="ja-JP" sz="600" b="0" i="0" u="none" strike="noStrike">
                          <a:solidFill>
                            <a:srgbClr val="000000"/>
                          </a:solidFill>
                          <a:latin typeface="ＭＳ Ｐゴシック"/>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latin typeface="ＭＳ Ｐゴシック"/>
                        </a:rPr>
                        <a:t>⑦ </a:t>
                      </a:r>
                      <a:r>
                        <a:rPr lang="en-US" altLang="ja-JP" sz="600" b="0" i="0" u="none" strike="noStrike">
                          <a:solidFill>
                            <a:srgbClr val="000000"/>
                          </a:solidFill>
                          <a:latin typeface="ＭＳ Ｐゴシック"/>
                        </a:rPr>
                        <a:t>10/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148091">
                <a:tc>
                  <a:txBody>
                    <a:bodyPr/>
                    <a:lstStyle/>
                    <a:p>
                      <a:pPr algn="l" fontAlgn="ctr"/>
                      <a:r>
                        <a:rPr lang="ja-JP" altLang="en-US" sz="600" b="0" i="0" u="none" strike="noStrike">
                          <a:solidFill>
                            <a:srgbClr val="000000"/>
                          </a:solidFill>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600" b="0" i="0" u="none" strike="noStrike">
                          <a:solidFill>
                            <a:srgbClr val="000000"/>
                          </a:solidFill>
                          <a:latin typeface="ＭＳ Ｐゴシック"/>
                        </a:rPr>
                        <a:t>曜　日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600" b="0" i="0" u="none" strike="noStrike">
                          <a:solidFill>
                            <a:srgbClr val="000000"/>
                          </a:solidFill>
                          <a:latin typeface="ＭＳ Ｐゴシック"/>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148091">
                <a:tc>
                  <a:txBody>
                    <a:bodyPr/>
                    <a:lstStyle/>
                    <a:p>
                      <a:pPr algn="ctr" fontAlgn="ctr"/>
                      <a:r>
                        <a:rPr lang="ja-JP" altLang="en-US" sz="600" b="0" i="0" u="none" strike="noStrike">
                          <a:solidFill>
                            <a:srgbClr val="000000"/>
                          </a:solidFill>
                          <a:latin typeface="ＭＳ Ｐゴシック"/>
                        </a:rPr>
                        <a:t>食事の回数</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6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ja-JP" altLang="en-US" sz="600" b="0" i="0" u="none" strike="noStrike">
                          <a:solidFill>
                            <a:srgbClr val="000000"/>
                          </a:solidFill>
                          <a:latin typeface="ＭＳ Ｐゴシック"/>
                        </a:rPr>
                        <a:t>回</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ja-JP" altLang="en-US" sz="600" b="0" i="0" u="none" strike="noStrike">
                          <a:solidFill>
                            <a:srgbClr val="000000"/>
                          </a:solidFill>
                          <a:latin typeface="ＭＳ Ｐゴシック"/>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ja-JP" altLang="en-US" sz="600" b="0" i="0" u="none" strike="noStrike">
                          <a:solidFill>
                            <a:srgbClr val="000000"/>
                          </a:solidFill>
                          <a:latin typeface="ＭＳ Ｐゴシック"/>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ja-JP" altLang="en-US" sz="600" b="0" i="0" u="none" strike="noStrike">
                          <a:solidFill>
                            <a:srgbClr val="000000"/>
                          </a:solidFill>
                          <a:latin typeface="ＭＳ Ｐゴシック"/>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ja-JP" altLang="en-US" sz="600" b="0" i="0" u="none" strike="noStrike">
                          <a:solidFill>
                            <a:srgbClr val="000000"/>
                          </a:solidFill>
                          <a:latin typeface="ＭＳ Ｐゴシック"/>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ja-JP" altLang="en-US" sz="600" b="0" i="0" u="none" strike="noStrike">
                          <a:solidFill>
                            <a:srgbClr val="000000"/>
                          </a:solidFill>
                          <a:latin typeface="ＭＳ Ｐゴシック"/>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ja-JP" altLang="en-US" sz="600" b="0" i="0" u="none" strike="noStrike">
                          <a:solidFill>
                            <a:srgbClr val="000000"/>
                          </a:solidFill>
                          <a:latin typeface="ＭＳ Ｐゴシック"/>
                        </a:rPr>
                        <a:t>回</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148091">
                <a:tc>
                  <a:txBody>
                    <a:bodyPr/>
                    <a:lstStyle/>
                    <a:p>
                      <a:pPr algn="ctr" fontAlgn="ctr"/>
                      <a:r>
                        <a:rPr lang="ja-JP" altLang="en-US" sz="600" b="0" i="0" u="none" strike="noStrike">
                          <a:solidFill>
                            <a:srgbClr val="000000"/>
                          </a:solidFill>
                          <a:latin typeface="ＭＳ Ｐゴシック"/>
                        </a:rPr>
                        <a:t>調理の回数</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ja-JP" altLang="en-US" sz="600" b="0" i="0" u="none" strike="noStrike">
                          <a:solidFill>
                            <a:srgbClr val="000000"/>
                          </a:solidFill>
                          <a:latin typeface="ＭＳ Ｐゴシック"/>
                        </a:rPr>
                        <a:t>回</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ja-JP" altLang="en-US" sz="600" b="0" i="0" u="none" strike="noStrike">
                          <a:solidFill>
                            <a:srgbClr val="000000"/>
                          </a:solidFill>
                          <a:latin typeface="ＭＳ Ｐゴシック"/>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ja-JP" altLang="en-US" sz="600" b="0" i="0" u="none" strike="noStrike">
                          <a:solidFill>
                            <a:srgbClr val="000000"/>
                          </a:solidFill>
                          <a:latin typeface="ＭＳ Ｐゴシック"/>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ja-JP" altLang="en-US" sz="600" b="0" i="0" u="none" strike="noStrike">
                          <a:solidFill>
                            <a:srgbClr val="000000"/>
                          </a:solidFill>
                          <a:latin typeface="ＭＳ Ｐゴシック"/>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ja-JP" altLang="en-US" sz="600" b="0" i="0" u="none" strike="noStrike">
                          <a:solidFill>
                            <a:srgbClr val="000000"/>
                          </a:solidFill>
                          <a:latin typeface="ＭＳ Ｐゴシック"/>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ja-JP" altLang="en-US" sz="600" b="0" i="0" u="none" strike="noStrike">
                          <a:solidFill>
                            <a:srgbClr val="000000"/>
                          </a:solidFill>
                          <a:latin typeface="ＭＳ Ｐゴシック"/>
                        </a:rPr>
                        <a:t>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ja-JP" altLang="en-US" sz="600" b="0" i="0" u="none" strike="noStrike">
                          <a:solidFill>
                            <a:srgbClr val="000000"/>
                          </a:solidFill>
                          <a:latin typeface="ＭＳ Ｐゴシック"/>
                        </a:rPr>
                        <a:t>回</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148091">
                <a:tc>
                  <a:txBody>
                    <a:bodyPr/>
                    <a:lstStyle/>
                    <a:p>
                      <a:pPr algn="ctr" fontAlgn="ctr"/>
                      <a:r>
                        <a:rPr lang="ja-JP" altLang="en-US" sz="600" b="0" i="0" u="none" strike="noStrike">
                          <a:solidFill>
                            <a:srgbClr val="000000"/>
                          </a:solidFill>
                          <a:latin typeface="ＭＳ Ｐゴシック"/>
                        </a:rPr>
                        <a:t>来客の有無</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ja-JP" altLang="en-US" sz="600" b="0" i="0" u="none" strike="noStrike">
                          <a:solidFill>
                            <a:srgbClr val="000000"/>
                          </a:solidFill>
                          <a:latin typeface="ＭＳ Ｐゴシック"/>
                        </a:rPr>
                        <a:t>有　　無</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latin typeface="ＭＳ Ｐゴシック"/>
                        </a:rPr>
                        <a:t>有　　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latin typeface="ＭＳ Ｐゴシック"/>
                        </a:rPr>
                        <a:t>有　　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latin typeface="ＭＳ Ｐゴシック"/>
                        </a:rPr>
                        <a:t>有　　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latin typeface="ＭＳ Ｐゴシック"/>
                        </a:rPr>
                        <a:t>有　　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latin typeface="ＭＳ Ｐゴシック"/>
                        </a:rPr>
                        <a:t>有　　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latin typeface="ＭＳ Ｐゴシック"/>
                        </a:rPr>
                        <a:t>有　　無</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148091">
                <a:tc gridSpan="2">
                  <a:txBody>
                    <a:bodyPr/>
                    <a:lstStyle/>
                    <a:p>
                      <a:pPr algn="ctr" fontAlgn="ctr"/>
                      <a:r>
                        <a:rPr lang="ja-JP" altLang="en-US" sz="600" b="0" i="0" u="none" strike="noStrike">
                          <a:solidFill>
                            <a:srgbClr val="000000"/>
                          </a:solidFill>
                          <a:latin typeface="ＭＳ Ｐゴシック"/>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kumimoji="1" lang="ja-JP" altLang="en-US"/>
                    </a:p>
                  </a:txBody>
                  <a:tcPr/>
                </a:tc>
                <a:tc>
                  <a:txBody>
                    <a:bodyPr/>
                    <a:lstStyle/>
                    <a:p>
                      <a:pPr algn="ctr" fontAlgn="ctr"/>
                      <a:r>
                        <a:rPr lang="ja-JP" altLang="en-US" sz="600" b="0" i="0" u="none" strike="noStrike">
                          <a:solidFill>
                            <a:srgbClr val="000000"/>
                          </a:solidFill>
                          <a:latin typeface="ＭＳ Ｐゴシック"/>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gridSpan="13">
                  <a:txBody>
                    <a:bodyPr/>
                    <a:lstStyle/>
                    <a:p>
                      <a:pPr algn="ctr" fontAlgn="ctr"/>
                      <a:r>
                        <a:rPr lang="ja-JP" altLang="en-US" sz="600" b="1" i="0" u="none" strike="noStrike">
                          <a:solidFill>
                            <a:srgbClr val="000000"/>
                          </a:solidFill>
                          <a:latin typeface="ＭＳ Ｐゴシック"/>
                        </a:rPr>
                        <a:t>生ごみの計量結果</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39618">
                <a:tc rowSpan="5">
                  <a:txBody>
                    <a:bodyPr/>
                    <a:lstStyle/>
                    <a:p>
                      <a:pPr algn="ctr" fontAlgn="ctr"/>
                      <a:r>
                        <a:rPr lang="ja-JP" altLang="en-US" sz="500" b="0" i="0" u="none" strike="noStrike">
                          <a:solidFill>
                            <a:srgbClr val="000000"/>
                          </a:solidFill>
                          <a:latin typeface="ＭＳ Ｐゴシック"/>
                        </a:rPr>
                        <a:t>①調理くず</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l" fontAlgn="ctr"/>
                      <a:r>
                        <a:rPr lang="ja-JP" altLang="en-US" sz="500" b="0" i="0" u="none" strike="noStrike" dirty="0">
                          <a:solidFill>
                            <a:srgbClr val="000000"/>
                          </a:solidFill>
                          <a:latin typeface="ＭＳ Ｐゴシック"/>
                        </a:rPr>
                        <a:t>調理に伴って発生する生ごみ</a:t>
                      </a:r>
                      <a:br>
                        <a:rPr lang="ja-JP" altLang="en-US" sz="500" b="0" i="0" u="none" strike="noStrike" dirty="0">
                          <a:solidFill>
                            <a:srgbClr val="000000"/>
                          </a:solidFill>
                          <a:latin typeface="ＭＳ Ｐゴシック"/>
                        </a:rPr>
                      </a:br>
                      <a:r>
                        <a:rPr lang="ja-JP" altLang="en-US" sz="500" b="0" i="0" u="none" strike="noStrike" dirty="0">
                          <a:solidFill>
                            <a:srgbClr val="000000"/>
                          </a:solidFill>
                          <a:latin typeface="ＭＳ Ｐゴシック"/>
                        </a:rPr>
                        <a:t>野菜</a:t>
                      </a:r>
                      <a:r>
                        <a:rPr lang="ja-JP" altLang="en-US" sz="500" b="0" i="0" u="none" strike="noStrike" dirty="0" err="1">
                          <a:solidFill>
                            <a:srgbClr val="000000"/>
                          </a:solidFill>
                          <a:latin typeface="ＭＳ Ｐゴシック"/>
                        </a:rPr>
                        <a:t>くず、</a:t>
                      </a:r>
                      <a:r>
                        <a:rPr lang="ja-JP" altLang="en-US" sz="500" b="0" i="0" u="none" strike="noStrike" dirty="0">
                          <a:solidFill>
                            <a:srgbClr val="000000"/>
                          </a:solidFill>
                          <a:latin typeface="ＭＳ Ｐゴシック"/>
                        </a:rPr>
                        <a:t>果物の芯・皮、</a:t>
                      </a:r>
                      <a:br>
                        <a:rPr lang="ja-JP" altLang="en-US" sz="500" b="0" i="0" u="none" strike="noStrike" dirty="0">
                          <a:solidFill>
                            <a:srgbClr val="000000"/>
                          </a:solidFill>
                          <a:latin typeface="ＭＳ Ｐゴシック"/>
                        </a:rPr>
                      </a:br>
                      <a:r>
                        <a:rPr lang="ja-JP" altLang="en-US" sz="500" b="0" i="0" u="none" strike="noStrike" dirty="0">
                          <a:solidFill>
                            <a:srgbClr val="000000"/>
                          </a:solidFill>
                          <a:latin typeface="ＭＳ Ｐゴシック"/>
                        </a:rPr>
                        <a:t>肉・魚の切れ端、</a:t>
                      </a:r>
                      <a:br>
                        <a:rPr lang="ja-JP" altLang="en-US" sz="500" b="0" i="0" u="none" strike="noStrike" dirty="0">
                          <a:solidFill>
                            <a:srgbClr val="000000"/>
                          </a:solidFill>
                          <a:latin typeface="ＭＳ Ｐゴシック"/>
                        </a:rPr>
                      </a:br>
                      <a:r>
                        <a:rPr lang="ja-JP" altLang="en-US" sz="500" b="0" i="0" u="none" strike="noStrike" dirty="0">
                          <a:solidFill>
                            <a:srgbClr val="000000"/>
                          </a:solidFill>
                          <a:latin typeface="ＭＳ Ｐゴシック"/>
                        </a:rPr>
                        <a:t>骨、卵の殻、貝殻など</a:t>
                      </a:r>
                      <a:endParaRPr lang="ja-JP" altLang="en-US" sz="600" b="0" i="0" u="none" strike="noStrike" dirty="0">
                        <a:solidFill>
                          <a:srgbClr val="000000"/>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朝</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朝</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朝</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朝</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朝</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朝</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朝</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825">
                <a:tc vMerge="1">
                  <a:txBody>
                    <a:bodyPr/>
                    <a:lstStyle/>
                    <a:p>
                      <a:endParaRPr kumimoji="1" lang="ja-JP" altLang="en-US"/>
                    </a:p>
                  </a:txBody>
                  <a:tcPr/>
                </a:tc>
                <a:tc vMerge="1">
                  <a:txBody>
                    <a:bodyPr/>
                    <a:lstStyle/>
                    <a:p>
                      <a:endParaRPr kumimoji="1" lang="ja-JP" altLang="en-US"/>
                    </a:p>
                  </a:txBody>
                  <a:tcPr/>
                </a:tc>
                <a:tc gridSpan="2">
                  <a:txBody>
                    <a:bodyPr/>
                    <a:lstStyle/>
                    <a:p>
                      <a:pPr algn="l" fontAlgn="t"/>
                      <a:r>
                        <a:rPr lang="ja-JP" altLang="en-US" sz="500" b="0" i="0" u="none" strike="noStrike">
                          <a:solidFill>
                            <a:srgbClr val="000000"/>
                          </a:solidFill>
                          <a:latin typeface="ＭＳ Ｐゴシック"/>
                        </a:rPr>
                        <a:t>献立：</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2">
                  <a:txBody>
                    <a:bodyPr/>
                    <a:lstStyle/>
                    <a:p>
                      <a:pPr algn="l" fontAlgn="t"/>
                      <a:r>
                        <a:rPr lang="ja-JP" altLang="en-US" sz="500" b="0" i="0" u="none" strike="noStrike">
                          <a:solidFill>
                            <a:srgbClr val="000000"/>
                          </a:solidFill>
                          <a:latin typeface="ＭＳ Ｐゴシック"/>
                        </a:rPr>
                        <a:t>献立：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2">
                  <a:txBody>
                    <a:bodyPr/>
                    <a:lstStyle/>
                    <a:p>
                      <a:pPr algn="l" fontAlgn="t"/>
                      <a:r>
                        <a:rPr lang="ja-JP" altLang="en-US" sz="500" b="0" i="0" u="none" strike="noStrike">
                          <a:solidFill>
                            <a:srgbClr val="000000"/>
                          </a:solidFill>
                          <a:latin typeface="ＭＳ Ｐゴシック"/>
                        </a:rPr>
                        <a:t>献立：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2">
                  <a:txBody>
                    <a:bodyPr/>
                    <a:lstStyle/>
                    <a:p>
                      <a:pPr algn="l" fontAlgn="t"/>
                      <a:r>
                        <a:rPr lang="ja-JP" altLang="en-US" sz="500" b="0" i="0" u="none" strike="noStrike">
                          <a:solidFill>
                            <a:srgbClr val="000000"/>
                          </a:solidFill>
                          <a:latin typeface="ＭＳ Ｐゴシック"/>
                        </a:rPr>
                        <a:t>献立：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2">
                  <a:txBody>
                    <a:bodyPr/>
                    <a:lstStyle/>
                    <a:p>
                      <a:pPr algn="l" fontAlgn="t"/>
                      <a:r>
                        <a:rPr lang="ja-JP" altLang="en-US" sz="500" b="0" i="0" u="none" strike="noStrike">
                          <a:solidFill>
                            <a:srgbClr val="000000"/>
                          </a:solidFill>
                          <a:latin typeface="ＭＳ Ｐゴシック"/>
                        </a:rPr>
                        <a:t>献立：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2">
                  <a:txBody>
                    <a:bodyPr/>
                    <a:lstStyle/>
                    <a:p>
                      <a:pPr algn="l" fontAlgn="t"/>
                      <a:r>
                        <a:rPr lang="ja-JP" altLang="en-US" sz="500" b="0" i="0" u="none" strike="noStrike">
                          <a:solidFill>
                            <a:srgbClr val="000000"/>
                          </a:solidFill>
                          <a:latin typeface="ＭＳ Ｐゴシック"/>
                        </a:rPr>
                        <a:t>献立：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2">
                  <a:txBody>
                    <a:bodyPr/>
                    <a:lstStyle/>
                    <a:p>
                      <a:pPr algn="l" fontAlgn="t"/>
                      <a:r>
                        <a:rPr lang="ja-JP" altLang="en-US" sz="500" b="0" i="0" u="none" strike="noStrike">
                          <a:solidFill>
                            <a:srgbClr val="000000"/>
                          </a:solidFill>
                          <a:latin typeface="ＭＳ Ｐゴシック"/>
                        </a:rPr>
                        <a:t>献立：</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r>
              <a:tr h="139618">
                <a:tc vMerge="1">
                  <a:txBody>
                    <a:bodyPr/>
                    <a:lstStyle/>
                    <a:p>
                      <a:endParaRPr kumimoji="1" lang="ja-JP" altLang="en-US"/>
                    </a:p>
                  </a:txBody>
                  <a:tcPr/>
                </a:tc>
                <a:tc vMerge="1">
                  <a:txBody>
                    <a:bodyPr/>
                    <a:lstStyle/>
                    <a:p>
                      <a:endParaRPr kumimoji="1" lang="ja-JP" altLang="en-US"/>
                    </a:p>
                  </a:txBody>
                  <a:tcPr/>
                </a:tc>
                <a:tc>
                  <a:txBody>
                    <a:bodyPr/>
                    <a:lstStyle/>
                    <a:p>
                      <a:pPr algn="l" fontAlgn="b"/>
                      <a:r>
                        <a:rPr lang="ja-JP" altLang="en-US" sz="500" b="0" i="0" u="none" strike="noStrike">
                          <a:solidFill>
                            <a:srgbClr val="000000"/>
                          </a:solidFill>
                          <a:latin typeface="ＭＳ Ｐゴシック"/>
                        </a:rPr>
                        <a:t>昼</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昼</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昼</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昼</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昼</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昼</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昼</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76825">
                <a:tc vMerge="1">
                  <a:txBody>
                    <a:bodyPr/>
                    <a:lstStyle/>
                    <a:p>
                      <a:endParaRPr kumimoji="1" lang="ja-JP" altLang="en-US"/>
                    </a:p>
                  </a:txBody>
                  <a:tcPr/>
                </a:tc>
                <a:tc vMerge="1">
                  <a:txBody>
                    <a:bodyPr/>
                    <a:lstStyle/>
                    <a:p>
                      <a:endParaRPr kumimoji="1" lang="ja-JP" altLang="en-US"/>
                    </a:p>
                  </a:txBody>
                  <a:tcPr/>
                </a:tc>
                <a:tc gridSpan="2">
                  <a:txBody>
                    <a:bodyPr/>
                    <a:lstStyle/>
                    <a:p>
                      <a:pPr algn="l" fontAlgn="t"/>
                      <a:r>
                        <a:rPr lang="ja-JP" altLang="en-US" sz="500" b="0" i="0" u="none" strike="noStrike">
                          <a:solidFill>
                            <a:srgbClr val="000000"/>
                          </a:solidFill>
                          <a:latin typeface="ＭＳ Ｐゴシック"/>
                        </a:rPr>
                        <a:t>献立：</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2">
                  <a:txBody>
                    <a:bodyPr/>
                    <a:lstStyle/>
                    <a:p>
                      <a:pPr algn="l" fontAlgn="t"/>
                      <a:r>
                        <a:rPr lang="ja-JP" altLang="en-US" sz="500" b="0" i="0" u="none" strike="noStrike">
                          <a:solidFill>
                            <a:srgbClr val="000000"/>
                          </a:solidFill>
                          <a:latin typeface="ＭＳ Ｐゴシック"/>
                        </a:rPr>
                        <a:t>献立：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2">
                  <a:txBody>
                    <a:bodyPr/>
                    <a:lstStyle/>
                    <a:p>
                      <a:pPr algn="l" fontAlgn="t"/>
                      <a:r>
                        <a:rPr lang="ja-JP" altLang="en-US" sz="500" b="0" i="0" u="none" strike="noStrike">
                          <a:solidFill>
                            <a:srgbClr val="000000"/>
                          </a:solidFill>
                          <a:latin typeface="ＭＳ Ｐゴシック"/>
                        </a:rPr>
                        <a:t>献立：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2">
                  <a:txBody>
                    <a:bodyPr/>
                    <a:lstStyle/>
                    <a:p>
                      <a:pPr algn="l" fontAlgn="t"/>
                      <a:r>
                        <a:rPr lang="ja-JP" altLang="en-US" sz="500" b="0" i="0" u="none" strike="noStrike">
                          <a:solidFill>
                            <a:srgbClr val="000000"/>
                          </a:solidFill>
                          <a:latin typeface="ＭＳ Ｐゴシック"/>
                        </a:rPr>
                        <a:t>献立：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2">
                  <a:txBody>
                    <a:bodyPr/>
                    <a:lstStyle/>
                    <a:p>
                      <a:pPr algn="l" fontAlgn="t"/>
                      <a:r>
                        <a:rPr lang="ja-JP" altLang="en-US" sz="500" b="0" i="0" u="none" strike="noStrike">
                          <a:solidFill>
                            <a:srgbClr val="000000"/>
                          </a:solidFill>
                          <a:latin typeface="ＭＳ Ｐゴシック"/>
                        </a:rPr>
                        <a:t>献立：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2">
                  <a:txBody>
                    <a:bodyPr/>
                    <a:lstStyle/>
                    <a:p>
                      <a:pPr algn="l" fontAlgn="t"/>
                      <a:r>
                        <a:rPr lang="ja-JP" altLang="en-US" sz="500" b="0" i="0" u="none" strike="noStrike">
                          <a:solidFill>
                            <a:srgbClr val="000000"/>
                          </a:solidFill>
                          <a:latin typeface="ＭＳ Ｐゴシック"/>
                        </a:rPr>
                        <a:t>献立：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2">
                  <a:txBody>
                    <a:bodyPr/>
                    <a:lstStyle/>
                    <a:p>
                      <a:pPr algn="l" fontAlgn="t"/>
                      <a:r>
                        <a:rPr lang="ja-JP" altLang="en-US" sz="500" b="0" i="0" u="none" strike="noStrike">
                          <a:solidFill>
                            <a:srgbClr val="000000"/>
                          </a:solidFill>
                          <a:latin typeface="ＭＳ Ｐゴシック"/>
                        </a:rPr>
                        <a:t>献立：</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r>
              <a:tr h="139618">
                <a:tc vMerge="1">
                  <a:txBody>
                    <a:bodyPr/>
                    <a:lstStyle/>
                    <a:p>
                      <a:endParaRPr kumimoji="1" lang="ja-JP" altLang="en-US"/>
                    </a:p>
                  </a:txBody>
                  <a:tcPr/>
                </a:tc>
                <a:tc vMerge="1">
                  <a:txBody>
                    <a:bodyPr/>
                    <a:lstStyle/>
                    <a:p>
                      <a:endParaRPr kumimoji="1" lang="ja-JP" altLang="en-US"/>
                    </a:p>
                  </a:txBody>
                  <a:tcPr/>
                </a:tc>
                <a:tc>
                  <a:txBody>
                    <a:bodyPr/>
                    <a:lstStyle/>
                    <a:p>
                      <a:pPr algn="l" fontAlgn="b"/>
                      <a:r>
                        <a:rPr lang="ja-JP" altLang="en-US" sz="500" b="0" i="0" u="none" strike="noStrike">
                          <a:solidFill>
                            <a:srgbClr val="000000"/>
                          </a:solidFill>
                          <a:latin typeface="ＭＳ Ｐゴシック"/>
                        </a:rPr>
                        <a:t>夕</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夕</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夕</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夕</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夕</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夕</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夕</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39618">
                <a:tc rowSpan="4">
                  <a:txBody>
                    <a:bodyPr/>
                    <a:lstStyle/>
                    <a:p>
                      <a:pPr algn="ctr" fontAlgn="ctr"/>
                      <a:r>
                        <a:rPr lang="ja-JP" altLang="en-US" sz="500" b="0" i="0" u="none" strike="noStrike">
                          <a:solidFill>
                            <a:srgbClr val="000000"/>
                          </a:solidFill>
                          <a:latin typeface="ＭＳ Ｐゴシック"/>
                        </a:rPr>
                        <a:t>②食べ残し</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ja-JP" altLang="en-US" sz="500" b="0" i="0" u="none" strike="noStrike" dirty="0">
                          <a:solidFill>
                            <a:srgbClr val="000000"/>
                          </a:solidFill>
                          <a:latin typeface="ＭＳ Ｐゴシック"/>
                        </a:rPr>
                        <a:t>加熱・加工・調理済みのもの</a:t>
                      </a:r>
                      <a:br>
                        <a:rPr lang="ja-JP" altLang="en-US" sz="500" b="0" i="0" u="none" strike="noStrike" dirty="0">
                          <a:solidFill>
                            <a:srgbClr val="000000"/>
                          </a:solidFill>
                          <a:latin typeface="ＭＳ Ｐゴシック"/>
                        </a:rPr>
                      </a:br>
                      <a:r>
                        <a:rPr lang="ja-JP" altLang="en-US" sz="500" b="0" i="0" u="none" strike="noStrike" dirty="0">
                          <a:solidFill>
                            <a:srgbClr val="000000"/>
                          </a:solidFill>
                          <a:latin typeface="ＭＳ Ｐゴシック"/>
                        </a:rPr>
                        <a:t>ごはん、おかずの残り物</a:t>
                      </a:r>
                      <a:br>
                        <a:rPr lang="ja-JP" altLang="en-US" sz="500" b="0" i="0" u="none" strike="noStrike" dirty="0">
                          <a:solidFill>
                            <a:srgbClr val="000000"/>
                          </a:solidFill>
                          <a:latin typeface="ＭＳ Ｐゴシック"/>
                        </a:rPr>
                      </a:br>
                      <a:r>
                        <a:rPr lang="ja-JP" altLang="en-US" sz="500" b="0" i="0" u="none" strike="noStrike" dirty="0">
                          <a:solidFill>
                            <a:srgbClr val="000000"/>
                          </a:solidFill>
                          <a:latin typeface="ＭＳ Ｐゴシック"/>
                        </a:rPr>
                        <a:t>（理由例：食べきれなかった、</a:t>
                      </a:r>
                      <a:br>
                        <a:rPr lang="ja-JP" altLang="en-US" sz="500" b="0" i="0" u="none" strike="noStrike" dirty="0">
                          <a:solidFill>
                            <a:srgbClr val="000000"/>
                          </a:solidFill>
                          <a:latin typeface="ＭＳ Ｐゴシック"/>
                        </a:rPr>
                      </a:br>
                      <a:r>
                        <a:rPr lang="ja-JP" altLang="en-US" sz="500" b="0" i="0" u="none" strike="noStrike" dirty="0">
                          <a:solidFill>
                            <a:srgbClr val="000000"/>
                          </a:solidFill>
                          <a:latin typeface="ＭＳ Ｐゴシック"/>
                        </a:rPr>
                        <a:t>美味しくなかった）</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500" b="0" i="0" u="none" strike="noStrike">
                          <a:solidFill>
                            <a:srgbClr val="000000"/>
                          </a:solidFill>
                          <a:latin typeface="ＭＳ Ｐゴシック"/>
                        </a:rPr>
                        <a:t>朝</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朝</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朝</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朝</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朝</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朝</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朝</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39618">
                <a:tc vMerge="1">
                  <a:txBody>
                    <a:bodyPr/>
                    <a:lstStyle/>
                    <a:p>
                      <a:endParaRPr kumimoji="1" lang="ja-JP" altLang="en-US"/>
                    </a:p>
                  </a:txBody>
                  <a:tcPr/>
                </a:tc>
                <a:tc vMerge="1">
                  <a:txBody>
                    <a:bodyPr/>
                    <a:lstStyle/>
                    <a:p>
                      <a:pPr algn="l" fontAlgn="t"/>
                      <a:endParaRPr lang="ja-JP" altLang="en-US" sz="500" b="0" i="0" u="none" strike="noStrike" dirty="0">
                        <a:solidFill>
                          <a:srgbClr val="000000"/>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500" b="0" i="0" u="none" strike="noStrike">
                          <a:solidFill>
                            <a:srgbClr val="000000"/>
                          </a:solidFill>
                          <a:latin typeface="ＭＳ Ｐゴシック"/>
                        </a:rPr>
                        <a:t>昼</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昼</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昼</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昼</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昼</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昼</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昼</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9618">
                <a:tc vMerge="1">
                  <a:txBody>
                    <a:bodyPr/>
                    <a:lstStyle/>
                    <a:p>
                      <a:endParaRPr kumimoji="1" lang="ja-JP" altLang="en-US"/>
                    </a:p>
                  </a:txBody>
                  <a:tcPr/>
                </a:tc>
                <a:tc vMerge="1">
                  <a:txBody>
                    <a:bodyPr/>
                    <a:lstStyle/>
                    <a:p>
                      <a:endParaRPr kumimoji="1" lang="ja-JP" altLang="en-US"/>
                    </a:p>
                  </a:txBody>
                  <a:tcPr/>
                </a:tc>
                <a:tc>
                  <a:txBody>
                    <a:bodyPr/>
                    <a:lstStyle/>
                    <a:p>
                      <a:pPr algn="l" fontAlgn="b"/>
                      <a:r>
                        <a:rPr lang="ja-JP" altLang="en-US" sz="500" b="0" i="0" u="none" strike="noStrike">
                          <a:solidFill>
                            <a:srgbClr val="000000"/>
                          </a:solidFill>
                          <a:latin typeface="ＭＳ Ｐゴシック"/>
                        </a:rPr>
                        <a:t>夕</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夕</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夕</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夕</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夕</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夕</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ja-JP" altLang="en-US" sz="500" b="0" i="0" u="none" strike="noStrike">
                          <a:solidFill>
                            <a:srgbClr val="000000"/>
                          </a:solidFill>
                          <a:latin typeface="ＭＳ Ｐゴシック"/>
                        </a:rPr>
                        <a:t>夕</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en-US" sz="600" b="0" i="0" u="none" strike="noStrike">
                          <a:solidFill>
                            <a:srgbClr val="000000"/>
                          </a:solidFill>
                          <a:latin typeface="ＭＳ Ｐゴシック"/>
                        </a:rPr>
                        <a:t>g</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70195">
                <a:tc vMerge="1">
                  <a:txBody>
                    <a:bodyPr/>
                    <a:lstStyle/>
                    <a:p>
                      <a:endParaRPr kumimoji="1" lang="ja-JP" altLang="en-US"/>
                    </a:p>
                  </a:txBody>
                  <a:tcPr/>
                </a:tc>
                <a:tc vMerge="1">
                  <a:txBody>
                    <a:bodyPr/>
                    <a:lstStyle/>
                    <a:p>
                      <a:endParaRPr kumimoji="1" lang="ja-JP" altLang="en-US"/>
                    </a:p>
                  </a:txBody>
                  <a:tcPr/>
                </a:tc>
                <a:tc gridSpan="2">
                  <a:txBody>
                    <a:bodyPr/>
                    <a:lstStyle/>
                    <a:p>
                      <a:pPr algn="l" fontAlgn="t"/>
                      <a:r>
                        <a:rPr lang="ja-JP" altLang="en-US" sz="500" b="0" i="0" u="none" strike="noStrike">
                          <a:solidFill>
                            <a:srgbClr val="000000"/>
                          </a:solidFill>
                          <a:latin typeface="ＭＳ Ｐゴシック"/>
                        </a:rPr>
                        <a:t>理由：</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l" fontAlgn="t"/>
                      <a:r>
                        <a:rPr lang="ja-JP" altLang="en-US" sz="500" b="0" i="0" u="none" strike="noStrike">
                          <a:solidFill>
                            <a:srgbClr val="000000"/>
                          </a:solidFill>
                          <a:latin typeface="ＭＳ Ｐゴシック"/>
                        </a:rPr>
                        <a:t>理由：</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l" fontAlgn="t"/>
                      <a:r>
                        <a:rPr lang="ja-JP" altLang="en-US" sz="500" b="0" i="0" u="none" strike="noStrike">
                          <a:solidFill>
                            <a:srgbClr val="000000"/>
                          </a:solidFill>
                          <a:latin typeface="ＭＳ Ｐゴシック"/>
                        </a:rPr>
                        <a:t>理由：</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l" fontAlgn="t"/>
                      <a:r>
                        <a:rPr lang="ja-JP" altLang="en-US" sz="500" b="0" i="0" u="none" strike="noStrike">
                          <a:solidFill>
                            <a:srgbClr val="000000"/>
                          </a:solidFill>
                          <a:latin typeface="ＭＳ Ｐゴシック"/>
                        </a:rPr>
                        <a:t>理由：</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l" fontAlgn="t"/>
                      <a:r>
                        <a:rPr lang="ja-JP" altLang="en-US" sz="500" b="0" i="0" u="none" strike="noStrike">
                          <a:solidFill>
                            <a:srgbClr val="000000"/>
                          </a:solidFill>
                          <a:latin typeface="ＭＳ Ｐゴシック"/>
                        </a:rPr>
                        <a:t>理由：</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l" fontAlgn="t"/>
                      <a:r>
                        <a:rPr lang="ja-JP" altLang="en-US" sz="500" b="0" i="0" u="none" strike="noStrike">
                          <a:solidFill>
                            <a:srgbClr val="000000"/>
                          </a:solidFill>
                          <a:latin typeface="ＭＳ Ｐゴシック"/>
                        </a:rPr>
                        <a:t>理由：</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l" fontAlgn="t"/>
                      <a:r>
                        <a:rPr lang="ja-JP" altLang="en-US" sz="500" b="0" i="0" u="none" strike="noStrike">
                          <a:solidFill>
                            <a:srgbClr val="000000"/>
                          </a:solidFill>
                          <a:latin typeface="ＭＳ Ｐゴシック"/>
                        </a:rPr>
                        <a:t>理由</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221032">
                <a:tc>
                  <a:txBody>
                    <a:bodyPr/>
                    <a:lstStyle/>
                    <a:p>
                      <a:pPr algn="ctr" fontAlgn="ctr"/>
                      <a:r>
                        <a:rPr lang="ja-JP" altLang="en-US" sz="500" b="0" i="0" u="none" strike="noStrike">
                          <a:solidFill>
                            <a:srgbClr val="000000"/>
                          </a:solidFill>
                          <a:latin typeface="ＭＳ Ｐゴシック"/>
                        </a:rPr>
                        <a:t>③作り置き</a:t>
                      </a:r>
                      <a:br>
                        <a:rPr lang="ja-JP" altLang="en-US" sz="500" b="0" i="0" u="none" strike="noStrike">
                          <a:solidFill>
                            <a:srgbClr val="000000"/>
                          </a:solidFill>
                          <a:latin typeface="ＭＳ Ｐゴシック"/>
                        </a:rPr>
                      </a:br>
                      <a:r>
                        <a:rPr lang="ja-JP" altLang="en-US" sz="500" b="0" i="0" u="none" strike="noStrike">
                          <a:solidFill>
                            <a:srgbClr val="000000"/>
                          </a:solidFill>
                          <a:latin typeface="ＭＳ Ｐゴシック"/>
                        </a:rPr>
                        <a:t>食品</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dirty="0">
                          <a:solidFill>
                            <a:srgbClr val="000000"/>
                          </a:solidFill>
                          <a:latin typeface="ＭＳ Ｐゴシック"/>
                        </a:rPr>
                        <a:t>食べようと思って数日間保存したが捨てるもの</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en-US" sz="600" b="0" i="0" u="none" strike="noStrike">
                          <a:solidFill>
                            <a:srgbClr val="000000"/>
                          </a:solidFill>
                          <a:latin typeface="ＭＳ Ｐゴシック"/>
                        </a:rPr>
                        <a:t>g</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97580">
                <a:tc rowSpan="2">
                  <a:txBody>
                    <a:bodyPr/>
                    <a:lstStyle/>
                    <a:p>
                      <a:pPr algn="ctr" fontAlgn="ctr"/>
                      <a:r>
                        <a:rPr lang="ja-JP" altLang="en-US" sz="500" b="0" i="0" u="none" strike="noStrike">
                          <a:solidFill>
                            <a:srgbClr val="000000"/>
                          </a:solidFill>
                          <a:latin typeface="ＭＳ Ｐゴシック"/>
                        </a:rPr>
                        <a:t>④手つかず</a:t>
                      </a:r>
                      <a:br>
                        <a:rPr lang="ja-JP" altLang="en-US" sz="500" b="0" i="0" u="none" strike="noStrike">
                          <a:solidFill>
                            <a:srgbClr val="000000"/>
                          </a:solidFill>
                          <a:latin typeface="ＭＳ Ｐゴシック"/>
                        </a:rPr>
                      </a:br>
                      <a:r>
                        <a:rPr lang="ja-JP" altLang="en-US" sz="500" b="0" i="0" u="none" strike="noStrike">
                          <a:solidFill>
                            <a:srgbClr val="000000"/>
                          </a:solidFill>
                          <a:latin typeface="ＭＳ Ｐゴシック"/>
                        </a:rPr>
                        <a:t>食品</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500" b="0" i="0" u="none" strike="noStrike" dirty="0">
                          <a:solidFill>
                            <a:srgbClr val="000000"/>
                          </a:solidFill>
                          <a:latin typeface="ＭＳ Ｐゴシック"/>
                        </a:rPr>
                        <a:t>未利用食品</a:t>
                      </a:r>
                      <a:r>
                        <a:rPr lang="en-US" altLang="ja-JP" sz="500" b="0" i="0" u="none" strike="noStrike" dirty="0">
                          <a:solidFill>
                            <a:srgbClr val="000000"/>
                          </a:solidFill>
                          <a:latin typeface="ＭＳ Ｐゴシック"/>
                        </a:rPr>
                        <a:t>(</a:t>
                      </a:r>
                      <a:r>
                        <a:rPr lang="ja-JP" altLang="en-US" sz="500" b="0" i="0" u="none" strike="noStrike" dirty="0">
                          <a:solidFill>
                            <a:srgbClr val="000000"/>
                          </a:solidFill>
                          <a:latin typeface="ＭＳ Ｐゴシック"/>
                        </a:rPr>
                        <a:t>消費・賞味期限前）</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en-US" sz="600" b="0" i="0" u="none" strike="noStrike">
                          <a:solidFill>
                            <a:srgbClr val="000000"/>
                          </a:solidFill>
                          <a:latin typeface="ＭＳ Ｐゴシック"/>
                        </a:rPr>
                        <a:t>ｇ</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ｇ</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ｇ</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ｇ</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ｇ</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ｇ</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ｇ</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kumimoji="1" lang="ja-JP" altLang="en-US"/>
                    </a:p>
                  </a:txBody>
                  <a:tcPr/>
                </a:tc>
              </a:tr>
              <a:tr h="170195">
                <a:tc vMerge="1">
                  <a:txBody>
                    <a:bodyPr/>
                    <a:lstStyle/>
                    <a:p>
                      <a:endParaRPr kumimoji="1" lang="ja-JP" altLang="en-US"/>
                    </a:p>
                  </a:txBody>
                  <a:tcPr/>
                </a:tc>
                <a:tc vMerge="1">
                  <a:txBody>
                    <a:bodyPr/>
                    <a:lstStyle/>
                    <a:p>
                      <a:endParaRPr kumimoji="1" lang="ja-JP" altLang="en-US"/>
                    </a:p>
                  </a:txBody>
                  <a:tcPr/>
                </a:tc>
                <a:tc gridSpan="2">
                  <a:txBody>
                    <a:bodyPr/>
                    <a:lstStyle/>
                    <a:p>
                      <a:pPr algn="l" fontAlgn="b"/>
                      <a:r>
                        <a:rPr lang="ja-JP" altLang="en-US" sz="500" b="0" i="0" u="none" strike="noStrike">
                          <a:solidFill>
                            <a:srgbClr val="000000"/>
                          </a:solidFill>
                          <a:latin typeface="ＭＳ Ｐゴシック"/>
                        </a:rPr>
                        <a:t>理由</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l" fontAlgn="b"/>
                      <a:r>
                        <a:rPr lang="ja-JP" altLang="en-US" sz="500" b="0" i="0" u="none" strike="noStrike">
                          <a:solidFill>
                            <a:srgbClr val="000000"/>
                          </a:solidFill>
                          <a:latin typeface="ＭＳ Ｐゴシック"/>
                        </a:rPr>
                        <a:t>理由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l" fontAlgn="b"/>
                      <a:r>
                        <a:rPr lang="ja-JP" altLang="en-US" sz="500" b="0" i="0" u="none" strike="noStrike">
                          <a:solidFill>
                            <a:srgbClr val="000000"/>
                          </a:solidFill>
                          <a:latin typeface="ＭＳ Ｐゴシック"/>
                        </a:rPr>
                        <a:t>理由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l" fontAlgn="b"/>
                      <a:r>
                        <a:rPr lang="ja-JP" altLang="en-US" sz="500" b="0" i="0" u="none" strike="noStrike">
                          <a:solidFill>
                            <a:srgbClr val="000000"/>
                          </a:solidFill>
                          <a:latin typeface="ＭＳ Ｐゴシック"/>
                        </a:rPr>
                        <a:t>理由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l" fontAlgn="b"/>
                      <a:r>
                        <a:rPr lang="ja-JP" altLang="en-US" sz="500" b="0" i="0" u="none" strike="noStrike">
                          <a:solidFill>
                            <a:srgbClr val="000000"/>
                          </a:solidFill>
                          <a:latin typeface="ＭＳ Ｐゴシック"/>
                        </a:rPr>
                        <a:t>理由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l" fontAlgn="b"/>
                      <a:r>
                        <a:rPr lang="ja-JP" altLang="en-US" sz="500" b="0" i="0" u="none" strike="noStrike">
                          <a:solidFill>
                            <a:srgbClr val="000000"/>
                          </a:solidFill>
                          <a:latin typeface="ＭＳ Ｐゴシック"/>
                        </a:rPr>
                        <a:t>理由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l" fontAlgn="b"/>
                      <a:r>
                        <a:rPr lang="ja-JP" altLang="en-US" sz="500" b="0" i="0" u="none" strike="noStrike">
                          <a:solidFill>
                            <a:srgbClr val="000000"/>
                          </a:solidFill>
                          <a:latin typeface="ＭＳ Ｐゴシック"/>
                        </a:rPr>
                        <a:t>理由</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r>
              <a:tr h="221032">
                <a:tc>
                  <a:txBody>
                    <a:bodyPr/>
                    <a:lstStyle/>
                    <a:p>
                      <a:pPr algn="ctr" fontAlgn="ctr"/>
                      <a:r>
                        <a:rPr lang="ja-JP" altLang="en-US" sz="500" b="0" i="0" u="none" strike="noStrike">
                          <a:solidFill>
                            <a:srgbClr val="000000"/>
                          </a:solidFill>
                          <a:latin typeface="ＭＳ Ｐゴシック"/>
                        </a:rPr>
                        <a:t>⑤茶殻・コーヒーかす</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dirty="0">
                          <a:solidFill>
                            <a:srgbClr val="000000"/>
                          </a:solidFill>
                          <a:latin typeface="ＭＳ Ｐゴシック"/>
                        </a:rPr>
                        <a:t>ティーバックも含む</a:t>
                      </a:r>
                      <a:endParaRPr lang="ja-JP" altLang="en-US" sz="600" b="0" i="0" u="none" strike="noStrike" dirty="0">
                        <a:solidFill>
                          <a:srgbClr val="000000"/>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en-US" sz="600" b="0" i="0" u="none" strike="noStrike">
                          <a:solidFill>
                            <a:srgbClr val="000000"/>
                          </a:solidFill>
                          <a:latin typeface="ＭＳ Ｐゴシック"/>
                        </a:rPr>
                        <a:t>g</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110515">
                <a:tc rowSpan="4">
                  <a:txBody>
                    <a:bodyPr/>
                    <a:lstStyle/>
                    <a:p>
                      <a:pPr algn="ctr" fontAlgn="ctr"/>
                      <a:r>
                        <a:rPr lang="ja-JP" altLang="en-US" sz="500" b="0" i="0" u="none" strike="noStrike">
                          <a:solidFill>
                            <a:srgbClr val="000000"/>
                          </a:solidFill>
                          <a:latin typeface="ＭＳ Ｐゴシック"/>
                        </a:rPr>
                        <a:t>⑥保存期限</a:t>
                      </a:r>
                      <a:br>
                        <a:rPr lang="ja-JP" altLang="en-US" sz="500" b="0" i="0" u="none" strike="noStrike">
                          <a:solidFill>
                            <a:srgbClr val="000000"/>
                          </a:solidFill>
                          <a:latin typeface="ＭＳ Ｐゴシック"/>
                        </a:rPr>
                      </a:br>
                      <a:r>
                        <a:rPr lang="ja-JP" altLang="en-US" sz="500" b="0" i="0" u="none" strike="noStrike">
                          <a:solidFill>
                            <a:srgbClr val="000000"/>
                          </a:solidFill>
                          <a:latin typeface="ＭＳ Ｐゴシック"/>
                        </a:rPr>
                        <a:t>切れ食品</a:t>
                      </a:r>
                      <a:br>
                        <a:rPr lang="ja-JP" altLang="en-US" sz="500" b="0" i="0" u="none" strike="noStrike">
                          <a:solidFill>
                            <a:srgbClr val="000000"/>
                          </a:solidFill>
                          <a:latin typeface="ＭＳ Ｐゴシック"/>
                        </a:rPr>
                      </a:br>
                      <a:r>
                        <a:rPr lang="ja-JP" altLang="en-US" sz="500" b="0" i="0" u="none" strike="noStrike">
                          <a:solidFill>
                            <a:srgbClr val="000000"/>
                          </a:solidFill>
                          <a:latin typeface="ＭＳ Ｐゴシック"/>
                        </a:rPr>
                        <a:t>（生鮮食料品）</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rowSpan="4">
                  <a:txBody>
                    <a:bodyPr/>
                    <a:lstStyle/>
                    <a:p>
                      <a:pPr algn="l" fontAlgn="ctr"/>
                      <a:r>
                        <a:rPr lang="ja-JP" altLang="en-US" sz="500" b="0" i="0" u="none" strike="noStrike" dirty="0">
                          <a:solidFill>
                            <a:srgbClr val="000000"/>
                          </a:solidFill>
                          <a:latin typeface="ＭＳ Ｐゴシック"/>
                        </a:rPr>
                        <a:t>肉、刺身、ハム、野菜、</a:t>
                      </a:r>
                      <a:br>
                        <a:rPr lang="ja-JP" altLang="en-US" sz="500" b="0" i="0" u="none" strike="noStrike" dirty="0">
                          <a:solidFill>
                            <a:srgbClr val="000000"/>
                          </a:solidFill>
                          <a:latin typeface="ＭＳ Ｐゴシック"/>
                        </a:rPr>
                      </a:br>
                      <a:r>
                        <a:rPr lang="ja-JP" altLang="en-US" sz="500" b="0" i="0" u="none" strike="noStrike" dirty="0">
                          <a:solidFill>
                            <a:srgbClr val="000000"/>
                          </a:solidFill>
                          <a:latin typeface="ＭＳ Ｐゴシック"/>
                        </a:rPr>
                        <a:t>豆腐、卵、漬物、パン、</a:t>
                      </a:r>
                      <a:br>
                        <a:rPr lang="ja-JP" altLang="en-US" sz="500" b="0" i="0" u="none" strike="noStrike" dirty="0">
                          <a:solidFill>
                            <a:srgbClr val="000000"/>
                          </a:solidFill>
                          <a:latin typeface="ＭＳ Ｐゴシック"/>
                        </a:rPr>
                      </a:br>
                      <a:r>
                        <a:rPr lang="ja-JP" altLang="en-US" sz="500" b="0" i="0" u="none" strike="noStrike" dirty="0">
                          <a:solidFill>
                            <a:srgbClr val="000000"/>
                          </a:solidFill>
                          <a:latin typeface="ＭＳ Ｐゴシック"/>
                        </a:rPr>
                        <a:t>ケーキ、ヨーグルトなど</a:t>
                      </a:r>
                      <a:endParaRPr lang="ja-JP" altLang="en-US" sz="600" b="0" i="0" u="none" strike="noStrike" dirty="0">
                        <a:solidFill>
                          <a:srgbClr val="000000"/>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gridSpan="2">
                  <a:txBody>
                    <a:bodyPr/>
                    <a:lstStyle/>
                    <a:p>
                      <a:pPr algn="l" fontAlgn="t"/>
                      <a:r>
                        <a:rPr lang="ja-JP" altLang="en-US" sz="300" b="0" i="0" u="none" strike="noStrike">
                          <a:solidFill>
                            <a:srgbClr val="000000"/>
                          </a:solidFill>
                          <a:latin typeface="ＭＳ Ｐゴシック"/>
                        </a:rPr>
                        <a:t>未利用</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EECE1"/>
                    </a:solidFill>
                  </a:tcPr>
                </a:tc>
                <a:tc hMerge="1">
                  <a:txBody>
                    <a:bodyPr/>
                    <a:lstStyle/>
                    <a:p>
                      <a:endParaRPr kumimoji="1" lang="ja-JP" altLang="en-US"/>
                    </a:p>
                  </a:txBody>
                  <a:tcPr/>
                </a:tc>
                <a:tc gridSpan="2">
                  <a:txBody>
                    <a:bodyPr/>
                    <a:lstStyle/>
                    <a:p>
                      <a:pPr algn="l" fontAlgn="t"/>
                      <a:r>
                        <a:rPr lang="ja-JP" altLang="en-US" sz="300" b="0" i="0" u="none" strike="noStrike">
                          <a:solidFill>
                            <a:srgbClr val="000000"/>
                          </a:solidFill>
                          <a:latin typeface="ＭＳ Ｐゴシック"/>
                        </a:rPr>
                        <a:t>未利用</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EECE1"/>
                    </a:solidFill>
                  </a:tcPr>
                </a:tc>
                <a:tc hMerge="1">
                  <a:txBody>
                    <a:bodyPr/>
                    <a:lstStyle/>
                    <a:p>
                      <a:endParaRPr kumimoji="1" lang="ja-JP" altLang="en-US"/>
                    </a:p>
                  </a:txBody>
                  <a:tcPr/>
                </a:tc>
                <a:tc gridSpan="2">
                  <a:txBody>
                    <a:bodyPr/>
                    <a:lstStyle/>
                    <a:p>
                      <a:pPr algn="l" fontAlgn="t"/>
                      <a:r>
                        <a:rPr lang="ja-JP" altLang="en-US" sz="300" b="0" i="0" u="none" strike="noStrike">
                          <a:solidFill>
                            <a:srgbClr val="000000"/>
                          </a:solidFill>
                          <a:latin typeface="ＭＳ Ｐゴシック"/>
                        </a:rPr>
                        <a:t>未利用</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EECE1"/>
                    </a:solidFill>
                  </a:tcPr>
                </a:tc>
                <a:tc hMerge="1">
                  <a:txBody>
                    <a:bodyPr/>
                    <a:lstStyle/>
                    <a:p>
                      <a:endParaRPr kumimoji="1" lang="ja-JP" altLang="en-US"/>
                    </a:p>
                  </a:txBody>
                  <a:tcPr/>
                </a:tc>
                <a:tc gridSpan="2">
                  <a:txBody>
                    <a:bodyPr/>
                    <a:lstStyle/>
                    <a:p>
                      <a:pPr algn="l" fontAlgn="t"/>
                      <a:r>
                        <a:rPr lang="ja-JP" altLang="en-US" sz="300" b="0" i="0" u="none" strike="noStrike">
                          <a:solidFill>
                            <a:srgbClr val="000000"/>
                          </a:solidFill>
                          <a:latin typeface="ＭＳ Ｐゴシック"/>
                        </a:rPr>
                        <a:t>未利用</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EECE1"/>
                    </a:solidFill>
                  </a:tcPr>
                </a:tc>
                <a:tc hMerge="1">
                  <a:txBody>
                    <a:bodyPr/>
                    <a:lstStyle/>
                    <a:p>
                      <a:endParaRPr kumimoji="1" lang="ja-JP" altLang="en-US"/>
                    </a:p>
                  </a:txBody>
                  <a:tcPr/>
                </a:tc>
                <a:tc gridSpan="2">
                  <a:txBody>
                    <a:bodyPr/>
                    <a:lstStyle/>
                    <a:p>
                      <a:pPr algn="l" fontAlgn="t"/>
                      <a:r>
                        <a:rPr lang="ja-JP" altLang="en-US" sz="300" b="0" i="0" u="none" strike="noStrike">
                          <a:solidFill>
                            <a:srgbClr val="000000"/>
                          </a:solidFill>
                          <a:latin typeface="ＭＳ Ｐゴシック"/>
                        </a:rPr>
                        <a:t>未利用</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EECE1"/>
                    </a:solidFill>
                  </a:tcPr>
                </a:tc>
                <a:tc hMerge="1">
                  <a:txBody>
                    <a:bodyPr/>
                    <a:lstStyle/>
                    <a:p>
                      <a:endParaRPr kumimoji="1" lang="ja-JP" altLang="en-US"/>
                    </a:p>
                  </a:txBody>
                  <a:tcPr/>
                </a:tc>
                <a:tc gridSpan="2">
                  <a:txBody>
                    <a:bodyPr/>
                    <a:lstStyle/>
                    <a:p>
                      <a:pPr algn="l" fontAlgn="t"/>
                      <a:r>
                        <a:rPr lang="ja-JP" altLang="en-US" sz="300" b="0" i="0" u="none" strike="noStrike">
                          <a:solidFill>
                            <a:srgbClr val="000000"/>
                          </a:solidFill>
                          <a:latin typeface="ＭＳ Ｐゴシック"/>
                        </a:rPr>
                        <a:t>未利用</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EECE1"/>
                    </a:solidFill>
                  </a:tcPr>
                </a:tc>
                <a:tc hMerge="1">
                  <a:txBody>
                    <a:bodyPr/>
                    <a:lstStyle/>
                    <a:p>
                      <a:endParaRPr kumimoji="1" lang="ja-JP" altLang="en-US"/>
                    </a:p>
                  </a:txBody>
                  <a:tcPr/>
                </a:tc>
                <a:tc gridSpan="2">
                  <a:txBody>
                    <a:bodyPr/>
                    <a:lstStyle/>
                    <a:p>
                      <a:pPr algn="l" fontAlgn="t"/>
                      <a:r>
                        <a:rPr lang="ja-JP" altLang="en-US" sz="300" b="0" i="0" u="none" strike="noStrike">
                          <a:solidFill>
                            <a:srgbClr val="000000"/>
                          </a:solidFill>
                          <a:latin typeface="ＭＳ Ｐゴシック"/>
                        </a:rPr>
                        <a:t>未利用</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EECE1"/>
                    </a:solidFill>
                  </a:tcPr>
                </a:tc>
                <a:tc hMerge="1">
                  <a:txBody>
                    <a:bodyPr/>
                    <a:lstStyle/>
                    <a:p>
                      <a:endParaRPr kumimoji="1" lang="ja-JP" altLang="en-US"/>
                    </a:p>
                  </a:txBody>
                  <a:tcPr/>
                </a:tc>
              </a:tr>
              <a:tr h="97580">
                <a:tc vMerge="1">
                  <a:txBody>
                    <a:bodyPr/>
                    <a:lstStyle/>
                    <a:p>
                      <a:endParaRPr kumimoji="1" lang="ja-JP" altLang="en-US"/>
                    </a:p>
                  </a:txBody>
                  <a:tcPr/>
                </a:tc>
                <a:tc vMerge="1">
                  <a:txBody>
                    <a:bodyPr/>
                    <a:lstStyle/>
                    <a:p>
                      <a:endParaRPr kumimoji="1" lang="ja-JP" altLang="en-US"/>
                    </a:p>
                  </a:txBody>
                  <a:tcPr/>
                </a:tc>
                <a:tc>
                  <a:txBody>
                    <a:bodyPr/>
                    <a:lstStyle/>
                    <a:p>
                      <a:pPr algn="r" fontAlgn="b"/>
                      <a:r>
                        <a:rPr lang="ja-JP" altLang="en-US" sz="600" b="0" i="0" u="none" strike="noStrike">
                          <a:solidFill>
                            <a:srgbClr val="000000"/>
                          </a:solidFill>
                          <a:latin typeface="ＭＳ Ｐゴシック"/>
                        </a:rPr>
                        <a:t>　</a:t>
                      </a: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EEECE1"/>
                    </a:solidFill>
                  </a:tcPr>
                </a:tc>
                <a:tc>
                  <a:txBody>
                    <a:bodyPr/>
                    <a:lstStyle/>
                    <a:p>
                      <a:pPr algn="r" fontAlgn="b"/>
                      <a:r>
                        <a:rPr lang="en-US" sz="5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EEECE1"/>
                    </a:solidFill>
                  </a:tcPr>
                </a:tc>
                <a:tc>
                  <a:txBody>
                    <a:bodyPr/>
                    <a:lstStyle/>
                    <a:p>
                      <a:pPr algn="r" fontAlgn="b"/>
                      <a:r>
                        <a:rPr lang="ja-JP" altLang="en-US" sz="600" b="0" i="0" u="none" strike="noStrike">
                          <a:solidFill>
                            <a:srgbClr val="000000"/>
                          </a:solidFill>
                          <a:latin typeface="ＭＳ Ｐゴシック"/>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EEECE1"/>
                    </a:solidFill>
                  </a:tcPr>
                </a:tc>
                <a:tc>
                  <a:txBody>
                    <a:bodyPr/>
                    <a:lstStyle/>
                    <a:p>
                      <a:pPr algn="r" fontAlgn="b"/>
                      <a:r>
                        <a:rPr lang="en-US" sz="5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EEECE1"/>
                    </a:solidFill>
                  </a:tcPr>
                </a:tc>
                <a:tc>
                  <a:txBody>
                    <a:bodyPr/>
                    <a:lstStyle/>
                    <a:p>
                      <a:pPr algn="r" fontAlgn="b"/>
                      <a:r>
                        <a:rPr lang="ja-JP" altLang="en-US" sz="600" b="0" i="0" u="none" strike="noStrike">
                          <a:solidFill>
                            <a:srgbClr val="000000"/>
                          </a:solidFill>
                          <a:latin typeface="ＭＳ Ｐゴシック"/>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EEECE1"/>
                    </a:solidFill>
                  </a:tcPr>
                </a:tc>
                <a:tc>
                  <a:txBody>
                    <a:bodyPr/>
                    <a:lstStyle/>
                    <a:p>
                      <a:pPr algn="r" fontAlgn="b"/>
                      <a:r>
                        <a:rPr lang="en-US" sz="5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EEECE1"/>
                    </a:solidFill>
                  </a:tcPr>
                </a:tc>
                <a:tc>
                  <a:txBody>
                    <a:bodyPr/>
                    <a:lstStyle/>
                    <a:p>
                      <a:pPr algn="r" fontAlgn="b"/>
                      <a:r>
                        <a:rPr lang="ja-JP" altLang="en-US" sz="600" b="0" i="0" u="none" strike="noStrike">
                          <a:solidFill>
                            <a:srgbClr val="000000"/>
                          </a:solidFill>
                          <a:latin typeface="ＭＳ Ｐゴシック"/>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EEECE1"/>
                    </a:solidFill>
                  </a:tcPr>
                </a:tc>
                <a:tc>
                  <a:txBody>
                    <a:bodyPr/>
                    <a:lstStyle/>
                    <a:p>
                      <a:pPr algn="r" fontAlgn="b"/>
                      <a:r>
                        <a:rPr lang="en-US" sz="5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EEECE1"/>
                    </a:solidFill>
                  </a:tcPr>
                </a:tc>
                <a:tc>
                  <a:txBody>
                    <a:bodyPr/>
                    <a:lstStyle/>
                    <a:p>
                      <a:pPr algn="r" fontAlgn="b"/>
                      <a:r>
                        <a:rPr lang="ja-JP" altLang="en-US" sz="600" b="0" i="0" u="none" strike="noStrike">
                          <a:solidFill>
                            <a:srgbClr val="000000"/>
                          </a:solidFill>
                          <a:latin typeface="ＭＳ Ｐゴシック"/>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EEECE1"/>
                    </a:solidFill>
                  </a:tcPr>
                </a:tc>
                <a:tc>
                  <a:txBody>
                    <a:bodyPr/>
                    <a:lstStyle/>
                    <a:p>
                      <a:pPr algn="r" fontAlgn="b"/>
                      <a:r>
                        <a:rPr lang="en-US" sz="5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EEECE1"/>
                    </a:solidFill>
                  </a:tcPr>
                </a:tc>
                <a:tc>
                  <a:txBody>
                    <a:bodyPr/>
                    <a:lstStyle/>
                    <a:p>
                      <a:pPr algn="r" fontAlgn="b"/>
                      <a:r>
                        <a:rPr lang="ja-JP" altLang="en-US" sz="600" b="0" i="0" u="none" strike="noStrike">
                          <a:solidFill>
                            <a:srgbClr val="000000"/>
                          </a:solidFill>
                          <a:latin typeface="ＭＳ Ｐゴシック"/>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EEECE1"/>
                    </a:solidFill>
                  </a:tcPr>
                </a:tc>
                <a:tc>
                  <a:txBody>
                    <a:bodyPr/>
                    <a:lstStyle/>
                    <a:p>
                      <a:pPr algn="r" fontAlgn="b"/>
                      <a:r>
                        <a:rPr lang="en-US" sz="500" b="0" i="0" u="none" strike="noStrike">
                          <a:solidFill>
                            <a:srgbClr val="000000"/>
                          </a:solidFill>
                          <a:latin typeface="ＭＳ Ｐゴシック"/>
                        </a:rPr>
                        <a:t>g</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EEECE1"/>
                    </a:solidFill>
                  </a:tcPr>
                </a:tc>
                <a:tc>
                  <a:txBody>
                    <a:bodyPr/>
                    <a:lstStyle/>
                    <a:p>
                      <a:pPr algn="r" fontAlgn="b"/>
                      <a:r>
                        <a:rPr lang="ja-JP" altLang="en-US" sz="600" b="0" i="0" u="none" strike="noStrike">
                          <a:solidFill>
                            <a:srgbClr val="000000"/>
                          </a:solidFill>
                          <a:latin typeface="ＭＳ Ｐゴシック"/>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EEECE1"/>
                    </a:solidFill>
                  </a:tcPr>
                </a:tc>
                <a:tc>
                  <a:txBody>
                    <a:bodyPr/>
                    <a:lstStyle/>
                    <a:p>
                      <a:pPr algn="r" fontAlgn="b"/>
                      <a:r>
                        <a:rPr lang="en-US" sz="500" b="0" i="0" u="none" strike="noStrike">
                          <a:solidFill>
                            <a:srgbClr val="000000"/>
                          </a:solidFill>
                          <a:latin typeface="ＭＳ Ｐゴシック"/>
                        </a:rPr>
                        <a:t>g</a:t>
                      </a: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EEECE1"/>
                    </a:solidFill>
                  </a:tcPr>
                </a:tc>
              </a:tr>
              <a:tr h="110515">
                <a:tc vMerge="1">
                  <a:txBody>
                    <a:bodyPr/>
                    <a:lstStyle/>
                    <a:p>
                      <a:endParaRPr kumimoji="1" lang="ja-JP" altLang="en-US"/>
                    </a:p>
                  </a:txBody>
                  <a:tcPr/>
                </a:tc>
                <a:tc vMerge="1">
                  <a:txBody>
                    <a:bodyPr/>
                    <a:lstStyle/>
                    <a:p>
                      <a:endParaRPr kumimoji="1" lang="ja-JP" altLang="en-US"/>
                    </a:p>
                  </a:txBody>
                  <a:tcPr/>
                </a:tc>
                <a:tc gridSpan="2">
                  <a:txBody>
                    <a:bodyPr/>
                    <a:lstStyle/>
                    <a:p>
                      <a:pPr algn="l" fontAlgn="t"/>
                      <a:r>
                        <a:rPr lang="ja-JP" altLang="en-US" sz="300" b="0" i="0" u="none" strike="noStrike">
                          <a:solidFill>
                            <a:srgbClr val="000000"/>
                          </a:solidFill>
                          <a:latin typeface="ＭＳ Ｐゴシック"/>
                        </a:rPr>
                        <a:t>使用済み・開封済み</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EEECE1"/>
                    </a:solidFill>
                  </a:tcPr>
                </a:tc>
                <a:tc hMerge="1">
                  <a:txBody>
                    <a:bodyPr/>
                    <a:lstStyle/>
                    <a:p>
                      <a:endParaRPr kumimoji="1" lang="ja-JP" altLang="en-US"/>
                    </a:p>
                  </a:txBody>
                  <a:tcPr/>
                </a:tc>
                <a:tc gridSpan="2">
                  <a:txBody>
                    <a:bodyPr/>
                    <a:lstStyle/>
                    <a:p>
                      <a:pPr algn="l" fontAlgn="t"/>
                      <a:r>
                        <a:rPr lang="ja-JP" altLang="en-US" sz="300" b="0" i="0" u="none" strike="noStrike">
                          <a:solidFill>
                            <a:srgbClr val="000000"/>
                          </a:solidFill>
                          <a:latin typeface="ＭＳ Ｐゴシック"/>
                        </a:rPr>
                        <a:t>使用済み・開封済み</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EEECE1"/>
                    </a:solidFill>
                  </a:tcPr>
                </a:tc>
                <a:tc hMerge="1">
                  <a:txBody>
                    <a:bodyPr/>
                    <a:lstStyle/>
                    <a:p>
                      <a:endParaRPr kumimoji="1" lang="ja-JP" altLang="en-US"/>
                    </a:p>
                  </a:txBody>
                  <a:tcPr/>
                </a:tc>
                <a:tc gridSpan="2">
                  <a:txBody>
                    <a:bodyPr/>
                    <a:lstStyle/>
                    <a:p>
                      <a:pPr algn="l" fontAlgn="t"/>
                      <a:r>
                        <a:rPr lang="ja-JP" altLang="en-US" sz="300" b="0" i="0" u="none" strike="noStrike">
                          <a:solidFill>
                            <a:srgbClr val="000000"/>
                          </a:solidFill>
                          <a:latin typeface="ＭＳ Ｐゴシック"/>
                        </a:rPr>
                        <a:t>使用済み・開封済み</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EEECE1"/>
                    </a:solidFill>
                  </a:tcPr>
                </a:tc>
                <a:tc hMerge="1">
                  <a:txBody>
                    <a:bodyPr/>
                    <a:lstStyle/>
                    <a:p>
                      <a:endParaRPr kumimoji="1" lang="ja-JP" altLang="en-US"/>
                    </a:p>
                  </a:txBody>
                  <a:tcPr/>
                </a:tc>
                <a:tc gridSpan="2">
                  <a:txBody>
                    <a:bodyPr/>
                    <a:lstStyle/>
                    <a:p>
                      <a:pPr algn="l" fontAlgn="t"/>
                      <a:r>
                        <a:rPr lang="ja-JP" altLang="en-US" sz="300" b="0" i="0" u="none" strike="noStrike">
                          <a:solidFill>
                            <a:srgbClr val="000000"/>
                          </a:solidFill>
                          <a:latin typeface="ＭＳ Ｐゴシック"/>
                        </a:rPr>
                        <a:t>使用済み・開封済み</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EEECE1"/>
                    </a:solidFill>
                  </a:tcPr>
                </a:tc>
                <a:tc hMerge="1">
                  <a:txBody>
                    <a:bodyPr/>
                    <a:lstStyle/>
                    <a:p>
                      <a:endParaRPr kumimoji="1" lang="ja-JP" altLang="en-US"/>
                    </a:p>
                  </a:txBody>
                  <a:tcPr/>
                </a:tc>
                <a:tc gridSpan="2">
                  <a:txBody>
                    <a:bodyPr/>
                    <a:lstStyle/>
                    <a:p>
                      <a:pPr algn="l" fontAlgn="t"/>
                      <a:r>
                        <a:rPr lang="ja-JP" altLang="en-US" sz="300" b="0" i="0" u="none" strike="noStrike">
                          <a:solidFill>
                            <a:srgbClr val="000000"/>
                          </a:solidFill>
                          <a:latin typeface="ＭＳ Ｐゴシック"/>
                        </a:rPr>
                        <a:t>使用済み・開封済み</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EEECE1"/>
                    </a:solidFill>
                  </a:tcPr>
                </a:tc>
                <a:tc hMerge="1">
                  <a:txBody>
                    <a:bodyPr/>
                    <a:lstStyle/>
                    <a:p>
                      <a:endParaRPr kumimoji="1" lang="ja-JP" altLang="en-US"/>
                    </a:p>
                  </a:txBody>
                  <a:tcPr/>
                </a:tc>
                <a:tc gridSpan="2">
                  <a:txBody>
                    <a:bodyPr/>
                    <a:lstStyle/>
                    <a:p>
                      <a:pPr algn="l" fontAlgn="t"/>
                      <a:r>
                        <a:rPr lang="ja-JP" altLang="en-US" sz="300" b="0" i="0" u="none" strike="noStrike">
                          <a:solidFill>
                            <a:srgbClr val="000000"/>
                          </a:solidFill>
                          <a:latin typeface="ＭＳ Ｐゴシック"/>
                        </a:rPr>
                        <a:t>使用済み・開封済み</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EEECE1"/>
                    </a:solidFill>
                  </a:tcPr>
                </a:tc>
                <a:tc hMerge="1">
                  <a:txBody>
                    <a:bodyPr/>
                    <a:lstStyle/>
                    <a:p>
                      <a:endParaRPr kumimoji="1" lang="ja-JP" altLang="en-US"/>
                    </a:p>
                  </a:txBody>
                  <a:tcPr/>
                </a:tc>
                <a:tc gridSpan="2">
                  <a:txBody>
                    <a:bodyPr/>
                    <a:lstStyle/>
                    <a:p>
                      <a:pPr algn="l" fontAlgn="t"/>
                      <a:r>
                        <a:rPr lang="ja-JP" altLang="en-US" sz="300" b="0" i="0" u="none" strike="noStrike">
                          <a:solidFill>
                            <a:srgbClr val="000000"/>
                          </a:solidFill>
                          <a:latin typeface="ＭＳ Ｐゴシック"/>
                        </a:rPr>
                        <a:t>使用済み・開封済み</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EEECE1"/>
                    </a:solidFill>
                  </a:tcPr>
                </a:tc>
                <a:tc hMerge="1">
                  <a:txBody>
                    <a:bodyPr/>
                    <a:lstStyle/>
                    <a:p>
                      <a:endParaRPr kumimoji="1" lang="ja-JP" altLang="en-US"/>
                    </a:p>
                  </a:txBody>
                  <a:tcPr/>
                </a:tc>
              </a:tr>
              <a:tr h="97580">
                <a:tc vMerge="1">
                  <a:txBody>
                    <a:bodyPr/>
                    <a:lstStyle/>
                    <a:p>
                      <a:endParaRPr kumimoji="1" lang="ja-JP" altLang="en-US"/>
                    </a:p>
                  </a:txBody>
                  <a:tcPr/>
                </a:tc>
                <a:tc vMerge="1">
                  <a:txBody>
                    <a:bodyPr/>
                    <a:lstStyle/>
                    <a:p>
                      <a:endParaRPr kumimoji="1" lang="ja-JP" altLang="en-US"/>
                    </a:p>
                  </a:txBody>
                  <a:tcPr/>
                </a:tc>
                <a:tc gridSpan="2">
                  <a:txBody>
                    <a:bodyPr/>
                    <a:lstStyle/>
                    <a:p>
                      <a:pPr algn="r" fontAlgn="b"/>
                      <a:r>
                        <a:rPr lang="en-US" sz="500" b="0" i="0" u="none" strike="noStrike">
                          <a:solidFill>
                            <a:srgbClr val="000000"/>
                          </a:solidFill>
                          <a:latin typeface="ＭＳ Ｐゴシック"/>
                        </a:rPr>
                        <a:t>g</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EECE1"/>
                    </a:solidFill>
                  </a:tcPr>
                </a:tc>
                <a:tc hMerge="1">
                  <a:txBody>
                    <a:bodyPr/>
                    <a:lstStyle/>
                    <a:p>
                      <a:endParaRPr kumimoji="1" lang="ja-JP" altLang="en-US"/>
                    </a:p>
                  </a:txBody>
                  <a:tcPr/>
                </a:tc>
                <a:tc gridSpan="2">
                  <a:txBody>
                    <a:bodyPr/>
                    <a:lstStyle/>
                    <a:p>
                      <a:pPr algn="r" fontAlgn="b"/>
                      <a:r>
                        <a:rPr lang="en-US" sz="5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EECE1"/>
                    </a:solidFill>
                  </a:tcPr>
                </a:tc>
                <a:tc hMerge="1">
                  <a:txBody>
                    <a:bodyPr/>
                    <a:lstStyle/>
                    <a:p>
                      <a:endParaRPr kumimoji="1" lang="ja-JP" altLang="en-US"/>
                    </a:p>
                  </a:txBody>
                  <a:tcPr/>
                </a:tc>
                <a:tc gridSpan="2">
                  <a:txBody>
                    <a:bodyPr/>
                    <a:lstStyle/>
                    <a:p>
                      <a:pPr algn="r" fontAlgn="b"/>
                      <a:r>
                        <a:rPr lang="en-US" sz="5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EECE1"/>
                    </a:solidFill>
                  </a:tcPr>
                </a:tc>
                <a:tc hMerge="1">
                  <a:txBody>
                    <a:bodyPr/>
                    <a:lstStyle/>
                    <a:p>
                      <a:endParaRPr kumimoji="1" lang="ja-JP" altLang="en-US"/>
                    </a:p>
                  </a:txBody>
                  <a:tcPr/>
                </a:tc>
                <a:tc gridSpan="2">
                  <a:txBody>
                    <a:bodyPr/>
                    <a:lstStyle/>
                    <a:p>
                      <a:pPr algn="r" fontAlgn="b"/>
                      <a:r>
                        <a:rPr lang="en-US" sz="5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EECE1"/>
                    </a:solidFill>
                  </a:tcPr>
                </a:tc>
                <a:tc hMerge="1">
                  <a:txBody>
                    <a:bodyPr/>
                    <a:lstStyle/>
                    <a:p>
                      <a:endParaRPr kumimoji="1" lang="ja-JP" altLang="en-US"/>
                    </a:p>
                  </a:txBody>
                  <a:tcPr/>
                </a:tc>
                <a:tc gridSpan="2">
                  <a:txBody>
                    <a:bodyPr/>
                    <a:lstStyle/>
                    <a:p>
                      <a:pPr algn="r" fontAlgn="b"/>
                      <a:r>
                        <a:rPr lang="en-US" sz="5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EECE1"/>
                    </a:solidFill>
                  </a:tcPr>
                </a:tc>
                <a:tc hMerge="1">
                  <a:txBody>
                    <a:bodyPr/>
                    <a:lstStyle/>
                    <a:p>
                      <a:endParaRPr kumimoji="1" lang="ja-JP" altLang="en-US"/>
                    </a:p>
                  </a:txBody>
                  <a:tcPr/>
                </a:tc>
                <a:tc gridSpan="2">
                  <a:txBody>
                    <a:bodyPr/>
                    <a:lstStyle/>
                    <a:p>
                      <a:pPr algn="r" fontAlgn="b"/>
                      <a:r>
                        <a:rPr lang="en-US" sz="5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EECE1"/>
                    </a:solidFill>
                  </a:tcPr>
                </a:tc>
                <a:tc hMerge="1">
                  <a:txBody>
                    <a:bodyPr/>
                    <a:lstStyle/>
                    <a:p>
                      <a:endParaRPr kumimoji="1" lang="ja-JP" altLang="en-US"/>
                    </a:p>
                  </a:txBody>
                  <a:tcPr/>
                </a:tc>
                <a:tc>
                  <a:txBody>
                    <a:bodyPr/>
                    <a:lstStyle/>
                    <a:p>
                      <a:pPr algn="r" fontAlgn="b"/>
                      <a:r>
                        <a:rPr lang="ja-JP" altLang="en-US" sz="600" b="0" i="0" u="none" strike="noStrike">
                          <a:solidFill>
                            <a:srgbClr val="000000"/>
                          </a:solidFill>
                          <a:latin typeface="ＭＳ Ｐゴシック"/>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EECE1"/>
                    </a:solidFill>
                  </a:tcPr>
                </a:tc>
                <a:tc>
                  <a:txBody>
                    <a:bodyPr/>
                    <a:lstStyle/>
                    <a:p>
                      <a:pPr algn="r" fontAlgn="b"/>
                      <a:r>
                        <a:rPr lang="en-US" sz="500" b="0" i="0" u="none" strike="noStrike">
                          <a:solidFill>
                            <a:srgbClr val="000000"/>
                          </a:solidFill>
                          <a:latin typeface="ＭＳ Ｐゴシック"/>
                        </a:rPr>
                        <a:t>g</a:t>
                      </a: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EECE1"/>
                    </a:solidFill>
                  </a:tcPr>
                </a:tc>
              </a:tr>
              <a:tr h="110515">
                <a:tc rowSpan="4">
                  <a:txBody>
                    <a:bodyPr/>
                    <a:lstStyle/>
                    <a:p>
                      <a:pPr algn="ctr" fontAlgn="ctr"/>
                      <a:r>
                        <a:rPr lang="ja-JP" altLang="en-US" sz="500" b="0" i="0" u="none" strike="noStrike">
                          <a:solidFill>
                            <a:srgbClr val="000000"/>
                          </a:solidFill>
                          <a:latin typeface="ＭＳ Ｐゴシック"/>
                        </a:rPr>
                        <a:t>⑦保存期限</a:t>
                      </a:r>
                      <a:br>
                        <a:rPr lang="ja-JP" altLang="en-US" sz="500" b="0" i="0" u="none" strike="noStrike">
                          <a:solidFill>
                            <a:srgbClr val="000000"/>
                          </a:solidFill>
                          <a:latin typeface="ＭＳ Ｐゴシック"/>
                        </a:rPr>
                      </a:br>
                      <a:r>
                        <a:rPr lang="ja-JP" altLang="en-US" sz="500" b="0" i="0" u="none" strike="noStrike">
                          <a:solidFill>
                            <a:srgbClr val="000000"/>
                          </a:solidFill>
                          <a:latin typeface="ＭＳ Ｐゴシック"/>
                        </a:rPr>
                        <a:t>切れ食品</a:t>
                      </a:r>
                      <a:br>
                        <a:rPr lang="ja-JP" altLang="en-US" sz="500" b="0" i="0" u="none" strike="noStrike">
                          <a:solidFill>
                            <a:srgbClr val="000000"/>
                          </a:solidFill>
                          <a:latin typeface="ＭＳ Ｐゴシック"/>
                        </a:rPr>
                      </a:br>
                      <a:r>
                        <a:rPr lang="ja-JP" altLang="en-US" sz="500" b="0" i="0" u="none" strike="noStrike">
                          <a:solidFill>
                            <a:srgbClr val="000000"/>
                          </a:solidFill>
                          <a:latin typeface="ＭＳ Ｐゴシック"/>
                        </a:rPr>
                        <a:t>（保存品）</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rowSpan="4">
                  <a:txBody>
                    <a:bodyPr/>
                    <a:lstStyle/>
                    <a:p>
                      <a:pPr algn="l" fontAlgn="ctr"/>
                      <a:r>
                        <a:rPr lang="ja-JP" altLang="en-US" sz="500" b="0" i="0" u="none" strike="noStrike" dirty="0">
                          <a:solidFill>
                            <a:srgbClr val="000000"/>
                          </a:solidFill>
                          <a:latin typeface="ＭＳ Ｐゴシック"/>
                        </a:rPr>
                        <a:t>乾物、菓子、梅干、</a:t>
                      </a:r>
                      <a:br>
                        <a:rPr lang="ja-JP" altLang="en-US" sz="500" b="0" i="0" u="none" strike="noStrike" dirty="0">
                          <a:solidFill>
                            <a:srgbClr val="000000"/>
                          </a:solidFill>
                          <a:latin typeface="ＭＳ Ｐゴシック"/>
                        </a:rPr>
                      </a:br>
                      <a:r>
                        <a:rPr lang="ja-JP" altLang="en-US" sz="500" b="0" i="0" u="none" strike="noStrike" dirty="0">
                          <a:solidFill>
                            <a:srgbClr val="000000"/>
                          </a:solidFill>
                          <a:latin typeface="ＭＳ Ｐゴシック"/>
                        </a:rPr>
                        <a:t>冷凍食品、レトルト食品、</a:t>
                      </a:r>
                      <a:br>
                        <a:rPr lang="ja-JP" altLang="en-US" sz="500" b="0" i="0" u="none" strike="noStrike" dirty="0">
                          <a:solidFill>
                            <a:srgbClr val="000000"/>
                          </a:solidFill>
                          <a:latin typeface="ＭＳ Ｐゴシック"/>
                        </a:rPr>
                      </a:br>
                      <a:r>
                        <a:rPr lang="ja-JP" altLang="en-US" sz="500" b="0" i="0" u="none" strike="noStrike" dirty="0">
                          <a:solidFill>
                            <a:srgbClr val="000000"/>
                          </a:solidFill>
                          <a:latin typeface="ＭＳ Ｐゴシック"/>
                        </a:rPr>
                        <a:t>調味料など</a:t>
                      </a:r>
                      <a:endParaRPr lang="ja-JP" altLang="en-US" sz="600" b="0" i="0" u="none" strike="noStrike" dirty="0">
                        <a:solidFill>
                          <a:srgbClr val="000000"/>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gridSpan="2">
                  <a:txBody>
                    <a:bodyPr/>
                    <a:lstStyle/>
                    <a:p>
                      <a:pPr algn="l" fontAlgn="t"/>
                      <a:r>
                        <a:rPr lang="ja-JP" altLang="en-US" sz="300" b="0" i="0" u="none" strike="noStrike">
                          <a:solidFill>
                            <a:srgbClr val="000000"/>
                          </a:solidFill>
                          <a:latin typeface="ＭＳ Ｐゴシック"/>
                        </a:rPr>
                        <a:t>未利用</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EECE1"/>
                    </a:solidFill>
                  </a:tcPr>
                </a:tc>
                <a:tc hMerge="1">
                  <a:txBody>
                    <a:bodyPr/>
                    <a:lstStyle/>
                    <a:p>
                      <a:endParaRPr kumimoji="1" lang="ja-JP" altLang="en-US"/>
                    </a:p>
                  </a:txBody>
                  <a:tcPr/>
                </a:tc>
                <a:tc gridSpan="2">
                  <a:txBody>
                    <a:bodyPr/>
                    <a:lstStyle/>
                    <a:p>
                      <a:pPr algn="l" fontAlgn="t"/>
                      <a:r>
                        <a:rPr lang="ja-JP" altLang="en-US" sz="300" b="0" i="0" u="none" strike="noStrike">
                          <a:solidFill>
                            <a:srgbClr val="000000"/>
                          </a:solidFill>
                          <a:latin typeface="ＭＳ Ｐゴシック"/>
                        </a:rPr>
                        <a:t>未利用</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EECE1"/>
                    </a:solidFill>
                  </a:tcPr>
                </a:tc>
                <a:tc hMerge="1">
                  <a:txBody>
                    <a:bodyPr/>
                    <a:lstStyle/>
                    <a:p>
                      <a:endParaRPr kumimoji="1" lang="ja-JP" altLang="en-US"/>
                    </a:p>
                  </a:txBody>
                  <a:tcPr/>
                </a:tc>
                <a:tc gridSpan="2">
                  <a:txBody>
                    <a:bodyPr/>
                    <a:lstStyle/>
                    <a:p>
                      <a:pPr algn="l" fontAlgn="t"/>
                      <a:r>
                        <a:rPr lang="ja-JP" altLang="en-US" sz="300" b="0" i="0" u="none" strike="noStrike">
                          <a:solidFill>
                            <a:srgbClr val="000000"/>
                          </a:solidFill>
                          <a:latin typeface="ＭＳ Ｐゴシック"/>
                        </a:rPr>
                        <a:t>未利用</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EECE1"/>
                    </a:solidFill>
                  </a:tcPr>
                </a:tc>
                <a:tc hMerge="1">
                  <a:txBody>
                    <a:bodyPr/>
                    <a:lstStyle/>
                    <a:p>
                      <a:endParaRPr kumimoji="1" lang="ja-JP" altLang="en-US"/>
                    </a:p>
                  </a:txBody>
                  <a:tcPr/>
                </a:tc>
                <a:tc gridSpan="2">
                  <a:txBody>
                    <a:bodyPr/>
                    <a:lstStyle/>
                    <a:p>
                      <a:pPr algn="l" fontAlgn="t"/>
                      <a:r>
                        <a:rPr lang="ja-JP" altLang="en-US" sz="300" b="0" i="0" u="none" strike="noStrike">
                          <a:solidFill>
                            <a:srgbClr val="000000"/>
                          </a:solidFill>
                          <a:latin typeface="ＭＳ Ｐゴシック"/>
                        </a:rPr>
                        <a:t>未利用</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EECE1"/>
                    </a:solidFill>
                  </a:tcPr>
                </a:tc>
                <a:tc hMerge="1">
                  <a:txBody>
                    <a:bodyPr/>
                    <a:lstStyle/>
                    <a:p>
                      <a:endParaRPr kumimoji="1" lang="ja-JP" altLang="en-US"/>
                    </a:p>
                  </a:txBody>
                  <a:tcPr/>
                </a:tc>
                <a:tc gridSpan="2">
                  <a:txBody>
                    <a:bodyPr/>
                    <a:lstStyle/>
                    <a:p>
                      <a:pPr algn="l" fontAlgn="t"/>
                      <a:r>
                        <a:rPr lang="ja-JP" altLang="en-US" sz="300" b="0" i="0" u="none" strike="noStrike">
                          <a:solidFill>
                            <a:srgbClr val="000000"/>
                          </a:solidFill>
                          <a:latin typeface="ＭＳ Ｐゴシック"/>
                        </a:rPr>
                        <a:t>未利用</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EECE1"/>
                    </a:solidFill>
                  </a:tcPr>
                </a:tc>
                <a:tc hMerge="1">
                  <a:txBody>
                    <a:bodyPr/>
                    <a:lstStyle/>
                    <a:p>
                      <a:endParaRPr kumimoji="1" lang="ja-JP" altLang="en-US"/>
                    </a:p>
                  </a:txBody>
                  <a:tcPr/>
                </a:tc>
                <a:tc gridSpan="2">
                  <a:txBody>
                    <a:bodyPr/>
                    <a:lstStyle/>
                    <a:p>
                      <a:pPr algn="l" fontAlgn="t"/>
                      <a:r>
                        <a:rPr lang="ja-JP" altLang="en-US" sz="300" b="0" i="0" u="none" strike="noStrike">
                          <a:solidFill>
                            <a:srgbClr val="000000"/>
                          </a:solidFill>
                          <a:latin typeface="ＭＳ Ｐゴシック"/>
                        </a:rPr>
                        <a:t>未利用</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EECE1"/>
                    </a:solidFill>
                  </a:tcPr>
                </a:tc>
                <a:tc hMerge="1">
                  <a:txBody>
                    <a:bodyPr/>
                    <a:lstStyle/>
                    <a:p>
                      <a:endParaRPr kumimoji="1" lang="ja-JP" altLang="en-US"/>
                    </a:p>
                  </a:txBody>
                  <a:tcPr/>
                </a:tc>
                <a:tc gridSpan="2">
                  <a:txBody>
                    <a:bodyPr/>
                    <a:lstStyle/>
                    <a:p>
                      <a:pPr algn="l" fontAlgn="t"/>
                      <a:r>
                        <a:rPr lang="ja-JP" altLang="en-US" sz="300" b="0" i="0" u="none" strike="noStrike">
                          <a:solidFill>
                            <a:srgbClr val="000000"/>
                          </a:solidFill>
                          <a:latin typeface="ＭＳ Ｐゴシック"/>
                        </a:rPr>
                        <a:t>未利用</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EECE1"/>
                    </a:solidFill>
                  </a:tcPr>
                </a:tc>
                <a:tc hMerge="1">
                  <a:txBody>
                    <a:bodyPr/>
                    <a:lstStyle/>
                    <a:p>
                      <a:endParaRPr kumimoji="1" lang="ja-JP" altLang="en-US"/>
                    </a:p>
                  </a:txBody>
                  <a:tcPr/>
                </a:tc>
              </a:tr>
              <a:tr h="81782">
                <a:tc vMerge="1">
                  <a:txBody>
                    <a:bodyPr/>
                    <a:lstStyle/>
                    <a:p>
                      <a:endParaRPr kumimoji="1" lang="ja-JP" altLang="en-US"/>
                    </a:p>
                  </a:txBody>
                  <a:tcPr/>
                </a:tc>
                <a:tc vMerge="1">
                  <a:txBody>
                    <a:bodyPr/>
                    <a:lstStyle/>
                    <a:p>
                      <a:endParaRPr kumimoji="1" lang="ja-JP" altLang="en-US"/>
                    </a:p>
                  </a:txBody>
                  <a:tcPr/>
                </a:tc>
                <a:tc gridSpan="2">
                  <a:txBody>
                    <a:bodyPr/>
                    <a:lstStyle/>
                    <a:p>
                      <a:pPr algn="r" fontAlgn="b"/>
                      <a:r>
                        <a:rPr lang="en-US" sz="500" b="0" i="0" u="none" strike="noStrike">
                          <a:solidFill>
                            <a:srgbClr val="000000"/>
                          </a:solidFill>
                          <a:latin typeface="ＭＳ Ｐゴシック"/>
                        </a:rPr>
                        <a:t>g</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EEECE1"/>
                    </a:solidFill>
                  </a:tcPr>
                </a:tc>
                <a:tc hMerge="1">
                  <a:txBody>
                    <a:bodyPr/>
                    <a:lstStyle/>
                    <a:p>
                      <a:endParaRPr kumimoji="1" lang="ja-JP" altLang="en-US"/>
                    </a:p>
                  </a:txBody>
                  <a:tcPr/>
                </a:tc>
                <a:tc gridSpan="2">
                  <a:txBody>
                    <a:bodyPr/>
                    <a:lstStyle/>
                    <a:p>
                      <a:pPr algn="r" fontAlgn="b"/>
                      <a:r>
                        <a:rPr lang="en-US" sz="5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EEECE1"/>
                    </a:solidFill>
                  </a:tcPr>
                </a:tc>
                <a:tc hMerge="1">
                  <a:txBody>
                    <a:bodyPr/>
                    <a:lstStyle/>
                    <a:p>
                      <a:endParaRPr kumimoji="1" lang="ja-JP" altLang="en-US"/>
                    </a:p>
                  </a:txBody>
                  <a:tcPr/>
                </a:tc>
                <a:tc gridSpan="2">
                  <a:txBody>
                    <a:bodyPr/>
                    <a:lstStyle/>
                    <a:p>
                      <a:pPr algn="r" fontAlgn="b"/>
                      <a:r>
                        <a:rPr lang="en-US" sz="5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EEECE1"/>
                    </a:solidFill>
                  </a:tcPr>
                </a:tc>
                <a:tc hMerge="1">
                  <a:txBody>
                    <a:bodyPr/>
                    <a:lstStyle/>
                    <a:p>
                      <a:endParaRPr kumimoji="1" lang="ja-JP" altLang="en-US"/>
                    </a:p>
                  </a:txBody>
                  <a:tcPr/>
                </a:tc>
                <a:tc gridSpan="2">
                  <a:txBody>
                    <a:bodyPr/>
                    <a:lstStyle/>
                    <a:p>
                      <a:pPr algn="r" fontAlgn="b"/>
                      <a:r>
                        <a:rPr lang="en-US" sz="5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EEECE1"/>
                    </a:solidFill>
                  </a:tcPr>
                </a:tc>
                <a:tc hMerge="1">
                  <a:txBody>
                    <a:bodyPr/>
                    <a:lstStyle/>
                    <a:p>
                      <a:endParaRPr kumimoji="1" lang="ja-JP" altLang="en-US"/>
                    </a:p>
                  </a:txBody>
                  <a:tcPr/>
                </a:tc>
                <a:tc gridSpan="2">
                  <a:txBody>
                    <a:bodyPr/>
                    <a:lstStyle/>
                    <a:p>
                      <a:pPr algn="r" fontAlgn="b"/>
                      <a:r>
                        <a:rPr lang="en-US" sz="5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EEECE1"/>
                    </a:solidFill>
                  </a:tcPr>
                </a:tc>
                <a:tc hMerge="1">
                  <a:txBody>
                    <a:bodyPr/>
                    <a:lstStyle/>
                    <a:p>
                      <a:endParaRPr kumimoji="1" lang="ja-JP" altLang="en-US"/>
                    </a:p>
                  </a:txBody>
                  <a:tcPr/>
                </a:tc>
                <a:tc gridSpan="2">
                  <a:txBody>
                    <a:bodyPr/>
                    <a:lstStyle/>
                    <a:p>
                      <a:pPr algn="r" fontAlgn="b"/>
                      <a:r>
                        <a:rPr lang="en-US" sz="5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EEECE1"/>
                    </a:solidFill>
                  </a:tcPr>
                </a:tc>
                <a:tc hMerge="1">
                  <a:txBody>
                    <a:bodyPr/>
                    <a:lstStyle/>
                    <a:p>
                      <a:endParaRPr kumimoji="1" lang="ja-JP" altLang="en-US"/>
                    </a:p>
                  </a:txBody>
                  <a:tcPr/>
                </a:tc>
                <a:tc gridSpan="2">
                  <a:txBody>
                    <a:bodyPr/>
                    <a:lstStyle/>
                    <a:p>
                      <a:pPr algn="r" fontAlgn="b"/>
                      <a:r>
                        <a:rPr lang="en-US" sz="5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EEECE1"/>
                    </a:solidFill>
                  </a:tcPr>
                </a:tc>
                <a:tc hMerge="1">
                  <a:txBody>
                    <a:bodyPr/>
                    <a:lstStyle/>
                    <a:p>
                      <a:endParaRPr kumimoji="1" lang="ja-JP" altLang="en-US"/>
                    </a:p>
                  </a:txBody>
                  <a:tcPr/>
                </a:tc>
              </a:tr>
              <a:tr h="110515">
                <a:tc vMerge="1">
                  <a:txBody>
                    <a:bodyPr/>
                    <a:lstStyle/>
                    <a:p>
                      <a:endParaRPr kumimoji="1" lang="ja-JP" altLang="en-US"/>
                    </a:p>
                  </a:txBody>
                  <a:tcPr/>
                </a:tc>
                <a:tc vMerge="1">
                  <a:txBody>
                    <a:bodyPr/>
                    <a:lstStyle/>
                    <a:p>
                      <a:endParaRPr kumimoji="1" lang="ja-JP" altLang="en-US"/>
                    </a:p>
                  </a:txBody>
                  <a:tcPr/>
                </a:tc>
                <a:tc gridSpan="2">
                  <a:txBody>
                    <a:bodyPr/>
                    <a:lstStyle/>
                    <a:p>
                      <a:pPr algn="l" fontAlgn="t"/>
                      <a:r>
                        <a:rPr lang="ja-JP" altLang="en-US" sz="300" b="0" i="0" u="none" strike="noStrike">
                          <a:solidFill>
                            <a:srgbClr val="000000"/>
                          </a:solidFill>
                          <a:latin typeface="ＭＳ Ｐゴシック"/>
                        </a:rPr>
                        <a:t>使用済み・開封済み</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EEECE1"/>
                    </a:solidFill>
                  </a:tcPr>
                </a:tc>
                <a:tc hMerge="1">
                  <a:txBody>
                    <a:bodyPr/>
                    <a:lstStyle/>
                    <a:p>
                      <a:endParaRPr kumimoji="1" lang="ja-JP" altLang="en-US"/>
                    </a:p>
                  </a:txBody>
                  <a:tcPr/>
                </a:tc>
                <a:tc gridSpan="2">
                  <a:txBody>
                    <a:bodyPr/>
                    <a:lstStyle/>
                    <a:p>
                      <a:pPr algn="l" fontAlgn="t"/>
                      <a:r>
                        <a:rPr lang="ja-JP" altLang="en-US" sz="300" b="0" i="0" u="none" strike="noStrike">
                          <a:solidFill>
                            <a:srgbClr val="000000"/>
                          </a:solidFill>
                          <a:latin typeface="ＭＳ Ｐゴシック"/>
                        </a:rPr>
                        <a:t>使用済み・開封済み</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EEECE1"/>
                    </a:solidFill>
                  </a:tcPr>
                </a:tc>
                <a:tc hMerge="1">
                  <a:txBody>
                    <a:bodyPr/>
                    <a:lstStyle/>
                    <a:p>
                      <a:endParaRPr kumimoji="1" lang="ja-JP" altLang="en-US"/>
                    </a:p>
                  </a:txBody>
                  <a:tcPr/>
                </a:tc>
                <a:tc gridSpan="2">
                  <a:txBody>
                    <a:bodyPr/>
                    <a:lstStyle/>
                    <a:p>
                      <a:pPr algn="l" fontAlgn="t"/>
                      <a:r>
                        <a:rPr lang="ja-JP" altLang="en-US" sz="300" b="0" i="0" u="none" strike="noStrike">
                          <a:solidFill>
                            <a:srgbClr val="000000"/>
                          </a:solidFill>
                          <a:latin typeface="ＭＳ Ｐゴシック"/>
                        </a:rPr>
                        <a:t>使用済み・開封済み</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EEECE1"/>
                    </a:solidFill>
                  </a:tcPr>
                </a:tc>
                <a:tc hMerge="1">
                  <a:txBody>
                    <a:bodyPr/>
                    <a:lstStyle/>
                    <a:p>
                      <a:endParaRPr kumimoji="1" lang="ja-JP" altLang="en-US"/>
                    </a:p>
                  </a:txBody>
                  <a:tcPr/>
                </a:tc>
                <a:tc gridSpan="2">
                  <a:txBody>
                    <a:bodyPr/>
                    <a:lstStyle/>
                    <a:p>
                      <a:pPr algn="l" fontAlgn="t"/>
                      <a:r>
                        <a:rPr lang="ja-JP" altLang="en-US" sz="300" b="0" i="0" u="none" strike="noStrike">
                          <a:solidFill>
                            <a:srgbClr val="000000"/>
                          </a:solidFill>
                          <a:latin typeface="ＭＳ Ｐゴシック"/>
                        </a:rPr>
                        <a:t>使用済み・開封済み</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EEECE1"/>
                    </a:solidFill>
                  </a:tcPr>
                </a:tc>
                <a:tc hMerge="1">
                  <a:txBody>
                    <a:bodyPr/>
                    <a:lstStyle/>
                    <a:p>
                      <a:endParaRPr kumimoji="1" lang="ja-JP" altLang="en-US"/>
                    </a:p>
                  </a:txBody>
                  <a:tcPr/>
                </a:tc>
                <a:tc gridSpan="2">
                  <a:txBody>
                    <a:bodyPr/>
                    <a:lstStyle/>
                    <a:p>
                      <a:pPr algn="l" fontAlgn="t"/>
                      <a:r>
                        <a:rPr lang="ja-JP" altLang="en-US" sz="300" b="0" i="0" u="none" strike="noStrike">
                          <a:solidFill>
                            <a:srgbClr val="000000"/>
                          </a:solidFill>
                          <a:latin typeface="ＭＳ Ｐゴシック"/>
                        </a:rPr>
                        <a:t>使用済み・開封済み</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EEECE1"/>
                    </a:solidFill>
                  </a:tcPr>
                </a:tc>
                <a:tc hMerge="1">
                  <a:txBody>
                    <a:bodyPr/>
                    <a:lstStyle/>
                    <a:p>
                      <a:endParaRPr kumimoji="1" lang="ja-JP" altLang="en-US"/>
                    </a:p>
                  </a:txBody>
                  <a:tcPr/>
                </a:tc>
                <a:tc gridSpan="2">
                  <a:txBody>
                    <a:bodyPr/>
                    <a:lstStyle/>
                    <a:p>
                      <a:pPr algn="l" fontAlgn="t"/>
                      <a:r>
                        <a:rPr lang="ja-JP" altLang="en-US" sz="300" b="0" i="0" u="none" strike="noStrike">
                          <a:solidFill>
                            <a:srgbClr val="000000"/>
                          </a:solidFill>
                          <a:latin typeface="ＭＳ Ｐゴシック"/>
                        </a:rPr>
                        <a:t>使用済み・開封済み</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EEECE1"/>
                    </a:solidFill>
                  </a:tcPr>
                </a:tc>
                <a:tc hMerge="1">
                  <a:txBody>
                    <a:bodyPr/>
                    <a:lstStyle/>
                    <a:p>
                      <a:endParaRPr kumimoji="1" lang="ja-JP" altLang="en-US"/>
                    </a:p>
                  </a:txBody>
                  <a:tcPr/>
                </a:tc>
                <a:tc gridSpan="2">
                  <a:txBody>
                    <a:bodyPr/>
                    <a:lstStyle/>
                    <a:p>
                      <a:pPr algn="l" fontAlgn="t"/>
                      <a:r>
                        <a:rPr lang="ja-JP" altLang="en-US" sz="300" b="0" i="0" u="none" strike="noStrike">
                          <a:solidFill>
                            <a:srgbClr val="000000"/>
                          </a:solidFill>
                          <a:latin typeface="ＭＳ Ｐゴシック"/>
                        </a:rPr>
                        <a:t>使用済み・開封済み</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EEECE1"/>
                    </a:solidFill>
                  </a:tcPr>
                </a:tc>
                <a:tc hMerge="1">
                  <a:txBody>
                    <a:bodyPr/>
                    <a:lstStyle/>
                    <a:p>
                      <a:endParaRPr kumimoji="1" lang="ja-JP" altLang="en-US"/>
                    </a:p>
                  </a:txBody>
                  <a:tcPr/>
                </a:tc>
              </a:tr>
              <a:tr h="73308">
                <a:tc vMerge="1">
                  <a:txBody>
                    <a:bodyPr/>
                    <a:lstStyle/>
                    <a:p>
                      <a:endParaRPr kumimoji="1" lang="ja-JP" altLang="en-US"/>
                    </a:p>
                  </a:txBody>
                  <a:tcPr/>
                </a:tc>
                <a:tc vMerge="1">
                  <a:txBody>
                    <a:bodyPr/>
                    <a:lstStyle/>
                    <a:p>
                      <a:endParaRPr kumimoji="1" lang="ja-JP" altLang="en-US"/>
                    </a:p>
                  </a:txBody>
                  <a:tcPr/>
                </a:tc>
                <a:tc gridSpan="2">
                  <a:txBody>
                    <a:bodyPr/>
                    <a:lstStyle/>
                    <a:p>
                      <a:pPr algn="r" fontAlgn="b"/>
                      <a:r>
                        <a:rPr lang="en-US" sz="500" b="0" i="0" u="none" strike="noStrike">
                          <a:solidFill>
                            <a:srgbClr val="000000"/>
                          </a:solidFill>
                          <a:latin typeface="ＭＳ Ｐゴシック"/>
                        </a:rPr>
                        <a:t>g</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EECE1"/>
                    </a:solidFill>
                  </a:tcPr>
                </a:tc>
                <a:tc hMerge="1">
                  <a:txBody>
                    <a:bodyPr/>
                    <a:lstStyle/>
                    <a:p>
                      <a:endParaRPr kumimoji="1" lang="ja-JP" altLang="en-US"/>
                    </a:p>
                  </a:txBody>
                  <a:tcPr/>
                </a:tc>
                <a:tc gridSpan="2">
                  <a:txBody>
                    <a:bodyPr/>
                    <a:lstStyle/>
                    <a:p>
                      <a:pPr algn="r" fontAlgn="b"/>
                      <a:r>
                        <a:rPr lang="en-US" sz="5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EECE1"/>
                    </a:solidFill>
                  </a:tcPr>
                </a:tc>
                <a:tc hMerge="1">
                  <a:txBody>
                    <a:bodyPr/>
                    <a:lstStyle/>
                    <a:p>
                      <a:endParaRPr kumimoji="1" lang="ja-JP" altLang="en-US"/>
                    </a:p>
                  </a:txBody>
                  <a:tcPr/>
                </a:tc>
                <a:tc gridSpan="2">
                  <a:txBody>
                    <a:bodyPr/>
                    <a:lstStyle/>
                    <a:p>
                      <a:pPr algn="r" fontAlgn="b"/>
                      <a:r>
                        <a:rPr lang="en-US" sz="5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EECE1"/>
                    </a:solidFill>
                  </a:tcPr>
                </a:tc>
                <a:tc hMerge="1">
                  <a:txBody>
                    <a:bodyPr/>
                    <a:lstStyle/>
                    <a:p>
                      <a:endParaRPr kumimoji="1" lang="ja-JP" altLang="en-US"/>
                    </a:p>
                  </a:txBody>
                  <a:tcPr/>
                </a:tc>
                <a:tc gridSpan="2">
                  <a:txBody>
                    <a:bodyPr/>
                    <a:lstStyle/>
                    <a:p>
                      <a:pPr algn="r" fontAlgn="b"/>
                      <a:r>
                        <a:rPr lang="en-US" sz="5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EECE1"/>
                    </a:solidFill>
                  </a:tcPr>
                </a:tc>
                <a:tc hMerge="1">
                  <a:txBody>
                    <a:bodyPr/>
                    <a:lstStyle/>
                    <a:p>
                      <a:endParaRPr kumimoji="1" lang="ja-JP" altLang="en-US"/>
                    </a:p>
                  </a:txBody>
                  <a:tcPr/>
                </a:tc>
                <a:tc gridSpan="2">
                  <a:txBody>
                    <a:bodyPr/>
                    <a:lstStyle/>
                    <a:p>
                      <a:pPr algn="r" fontAlgn="b"/>
                      <a:r>
                        <a:rPr lang="en-US" sz="5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EECE1"/>
                    </a:solidFill>
                  </a:tcPr>
                </a:tc>
                <a:tc hMerge="1">
                  <a:txBody>
                    <a:bodyPr/>
                    <a:lstStyle/>
                    <a:p>
                      <a:endParaRPr kumimoji="1" lang="ja-JP" altLang="en-US"/>
                    </a:p>
                  </a:txBody>
                  <a:tcPr/>
                </a:tc>
                <a:tc gridSpan="2">
                  <a:txBody>
                    <a:bodyPr/>
                    <a:lstStyle/>
                    <a:p>
                      <a:pPr algn="r" fontAlgn="b"/>
                      <a:r>
                        <a:rPr lang="en-US" sz="5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EECE1"/>
                    </a:solidFill>
                  </a:tcPr>
                </a:tc>
                <a:tc hMerge="1">
                  <a:txBody>
                    <a:bodyPr/>
                    <a:lstStyle/>
                    <a:p>
                      <a:endParaRPr kumimoji="1" lang="ja-JP" altLang="en-US"/>
                    </a:p>
                  </a:txBody>
                  <a:tcPr/>
                </a:tc>
                <a:tc gridSpan="2">
                  <a:txBody>
                    <a:bodyPr/>
                    <a:lstStyle/>
                    <a:p>
                      <a:pPr algn="r" fontAlgn="b"/>
                      <a:r>
                        <a:rPr lang="en-US" sz="5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EECE1"/>
                    </a:solidFill>
                  </a:tcPr>
                </a:tc>
                <a:tc hMerge="1">
                  <a:txBody>
                    <a:bodyPr/>
                    <a:lstStyle/>
                    <a:p>
                      <a:endParaRPr kumimoji="1" lang="ja-JP" altLang="en-US"/>
                    </a:p>
                  </a:txBody>
                  <a:tcPr/>
                </a:tc>
              </a:tr>
              <a:tr h="221032">
                <a:tc>
                  <a:txBody>
                    <a:bodyPr/>
                    <a:lstStyle/>
                    <a:p>
                      <a:pPr algn="ctr" fontAlgn="ctr"/>
                      <a:r>
                        <a:rPr lang="ja-JP" altLang="en-US" sz="500" b="0" i="0" u="none" strike="noStrike">
                          <a:solidFill>
                            <a:srgbClr val="000000"/>
                          </a:solidFill>
                          <a:latin typeface="ＭＳ Ｐゴシック"/>
                        </a:rPr>
                        <a:t>⑧その他</a:t>
                      </a:r>
                      <a:br>
                        <a:rPr lang="ja-JP" altLang="en-US" sz="500" b="0" i="0" u="none" strike="noStrike">
                          <a:solidFill>
                            <a:srgbClr val="000000"/>
                          </a:solidFill>
                          <a:latin typeface="ＭＳ Ｐゴシック"/>
                        </a:rPr>
                      </a:br>
                      <a:r>
                        <a:rPr lang="ja-JP" altLang="en-US" sz="500" b="0" i="0" u="none" strike="noStrike">
                          <a:solidFill>
                            <a:srgbClr val="000000"/>
                          </a:solidFill>
                          <a:latin typeface="ＭＳ Ｐゴシック"/>
                        </a:rPr>
                        <a:t>分類不可能物</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dirty="0">
                          <a:solidFill>
                            <a:srgbClr val="000000"/>
                          </a:solidFill>
                          <a:latin typeface="ＭＳ Ｐゴシック"/>
                        </a:rPr>
                        <a:t>①～⑦に分類できない</a:t>
                      </a:r>
                      <a:br>
                        <a:rPr lang="ja-JP" altLang="en-US" sz="500" b="0" i="0" u="none" strike="noStrike" dirty="0">
                          <a:solidFill>
                            <a:srgbClr val="000000"/>
                          </a:solidFill>
                          <a:latin typeface="ＭＳ Ｐゴシック"/>
                        </a:rPr>
                      </a:br>
                      <a:r>
                        <a:rPr lang="ja-JP" altLang="en-US" sz="500" b="0" i="0" u="none" strike="noStrike" dirty="0">
                          <a:solidFill>
                            <a:srgbClr val="000000"/>
                          </a:solidFill>
                          <a:latin typeface="ＭＳ Ｐゴシック"/>
                        </a:rPr>
                        <a:t>固形物（例ペットフード）</a:t>
                      </a:r>
                      <a:endParaRPr lang="ja-JP" altLang="en-US" sz="600" b="0" i="0" u="none" strike="noStrike" dirty="0">
                        <a:solidFill>
                          <a:srgbClr val="000000"/>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US" sz="600" b="0" i="0" u="none" strike="noStrike">
                          <a:solidFill>
                            <a:srgbClr val="000000"/>
                          </a:solidFill>
                          <a:latin typeface="ＭＳ Ｐゴシック"/>
                        </a:rPr>
                        <a:t>g</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221032">
                <a:tc>
                  <a:txBody>
                    <a:bodyPr/>
                    <a:lstStyle/>
                    <a:p>
                      <a:pPr algn="ctr" fontAlgn="ctr"/>
                      <a:r>
                        <a:rPr lang="ja-JP" altLang="en-US" sz="600" b="0" i="0" u="none" strike="noStrike">
                          <a:solidFill>
                            <a:srgbClr val="000000"/>
                          </a:solidFill>
                          <a:latin typeface="ＭＳ Ｐゴシック"/>
                        </a:rPr>
                        <a:t>合計</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n-US" sz="600" b="0" i="0" u="none" strike="noStrike">
                          <a:solidFill>
                            <a:srgbClr val="000000"/>
                          </a:solidFill>
                          <a:latin typeface="ＭＳ Ｐゴシック"/>
                        </a:rPr>
                        <a:t>g</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g</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97580">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0515">
                <a:tc rowSpan="2">
                  <a:txBody>
                    <a:bodyPr/>
                    <a:lstStyle/>
                    <a:p>
                      <a:pPr algn="ctr" fontAlgn="ctr"/>
                      <a:r>
                        <a:rPr lang="ja-JP" altLang="en-US" sz="500" b="0" i="0" u="none" strike="noStrike">
                          <a:solidFill>
                            <a:srgbClr val="000000"/>
                          </a:solidFill>
                          <a:latin typeface="ＭＳ Ｐゴシック"/>
                        </a:rPr>
                        <a:t>⑨廃棄する</a:t>
                      </a:r>
                      <a:br>
                        <a:rPr lang="ja-JP" altLang="en-US" sz="500" b="0" i="0" u="none" strike="noStrike">
                          <a:solidFill>
                            <a:srgbClr val="000000"/>
                          </a:solidFill>
                          <a:latin typeface="ＭＳ Ｐゴシック"/>
                        </a:rPr>
                      </a:br>
                      <a:r>
                        <a:rPr lang="ja-JP" altLang="en-US" sz="500" b="0" i="0" u="none" strike="noStrike">
                          <a:solidFill>
                            <a:srgbClr val="000000"/>
                          </a:solidFill>
                          <a:latin typeface="ＭＳ Ｐゴシック"/>
                        </a:rPr>
                        <a:t>飲料など</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ja-JP" altLang="en-US" sz="500" b="0" i="0" u="none" strike="noStrike" dirty="0">
                          <a:solidFill>
                            <a:srgbClr val="000000"/>
                          </a:solidFill>
                          <a:latin typeface="ＭＳ Ｐゴシック"/>
                        </a:rPr>
                        <a:t>牛乳、お茶、ジュースなど</a:t>
                      </a:r>
                      <a:br>
                        <a:rPr lang="ja-JP" altLang="en-US" sz="500" b="0" i="0" u="none" strike="noStrike" dirty="0">
                          <a:solidFill>
                            <a:srgbClr val="000000"/>
                          </a:solidFill>
                          <a:latin typeface="ＭＳ Ｐゴシック"/>
                        </a:rPr>
                      </a:br>
                      <a:r>
                        <a:rPr lang="ja-JP" altLang="en-US" sz="500" b="0" i="0" u="none" strike="noStrike" dirty="0">
                          <a:solidFill>
                            <a:srgbClr val="000000"/>
                          </a:solidFill>
                          <a:latin typeface="ＭＳ Ｐゴシック"/>
                        </a:rPr>
                        <a:t>廃棄するもの</a:t>
                      </a:r>
                      <a:endParaRPr lang="ja-JP" altLang="en-US" sz="600" b="0" i="0" u="none" strike="noStrike" dirty="0">
                        <a:solidFill>
                          <a:srgbClr val="000000"/>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ja-JP" altLang="en-US" sz="600" b="0" i="0" u="none" strike="noStrike">
                          <a:solidFill>
                            <a:srgbClr val="000000"/>
                          </a:solidFill>
                          <a:latin typeface="ＭＳ Ｐゴシック"/>
                        </a:rPr>
                        <a:t>目分量で</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latin typeface="ＭＳ Ｐゴシック"/>
                        </a:rPr>
                        <a:t>目分量で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latin typeface="ＭＳ Ｐゴシック"/>
                        </a:rPr>
                        <a:t>目分量で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latin typeface="ＭＳ Ｐゴシック"/>
                        </a:rPr>
                        <a:t>目分量で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latin typeface="ＭＳ Ｐゴシック"/>
                        </a:rPr>
                        <a:t>目分量で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latin typeface="ＭＳ Ｐゴシック"/>
                        </a:rPr>
                        <a:t>目分量で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gridSpan="2">
                  <a:txBody>
                    <a:bodyPr/>
                    <a:lstStyle/>
                    <a:p>
                      <a:pPr algn="ctr" fontAlgn="ctr"/>
                      <a:r>
                        <a:rPr lang="ja-JP" altLang="en-US" sz="600" b="0" i="0" u="none" strike="noStrike">
                          <a:solidFill>
                            <a:srgbClr val="000000"/>
                          </a:solidFill>
                          <a:latin typeface="ＭＳ Ｐゴシック"/>
                        </a:rPr>
                        <a:t>目分量で</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r>
              <a:tr h="97580">
                <a:tc vMerge="1">
                  <a:txBody>
                    <a:bodyPr/>
                    <a:lstStyle/>
                    <a:p>
                      <a:endParaRPr kumimoji="1" lang="ja-JP" altLang="en-US"/>
                    </a:p>
                  </a:txBody>
                  <a:tcPr/>
                </a:tc>
                <a:tc v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ml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ml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ml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ml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ml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ml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b"/>
                      <a:r>
                        <a:rPr lang="en-US" sz="600" b="0" i="0" u="none" strike="noStrike">
                          <a:solidFill>
                            <a:srgbClr val="000000"/>
                          </a:solidFill>
                          <a:latin typeface="ＭＳ Ｐゴシック"/>
                        </a:rPr>
                        <a:t>ml</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97580">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90">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14">
                  <a:txBody>
                    <a:bodyPr/>
                    <a:lstStyle/>
                    <a:p>
                      <a:pPr algn="ctr" fontAlgn="ctr"/>
                      <a:r>
                        <a:rPr lang="ja-JP" altLang="en-US" sz="600" b="0" i="0" u="none" strike="noStrike">
                          <a:solidFill>
                            <a:srgbClr val="000000"/>
                          </a:solidFill>
                          <a:latin typeface="ＭＳ Ｐゴシック"/>
                        </a:rPr>
                        <a:t>保存期限切れ食品　（⑥＋⑦）の合計金額</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10515">
                <a:tc rowSpan="3">
                  <a:txBody>
                    <a:bodyPr/>
                    <a:lstStyle/>
                    <a:p>
                      <a:pPr algn="ctr" fontAlgn="ctr"/>
                      <a:r>
                        <a:rPr lang="ja-JP" altLang="en-US" sz="500" b="0" i="0" u="none" strike="noStrike">
                          <a:solidFill>
                            <a:srgbClr val="000000"/>
                          </a:solidFill>
                          <a:latin typeface="ＭＳ Ｐゴシック"/>
                        </a:rPr>
                        <a:t>⑥および⑦のおよその購入金額</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rowSpan="3">
                  <a:txBody>
                    <a:bodyPr/>
                    <a:lstStyle/>
                    <a:p>
                      <a:pPr algn="ctr" fontAlgn="ctr"/>
                      <a:r>
                        <a:rPr lang="ja-JP" altLang="en-US" sz="6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gridSpan="2">
                  <a:txBody>
                    <a:bodyPr/>
                    <a:lstStyle/>
                    <a:p>
                      <a:pPr algn="r" fontAlgn="ctr"/>
                      <a:r>
                        <a:rPr lang="ja-JP" altLang="en-US" sz="600" b="0" i="0" u="none" strike="noStrike">
                          <a:solidFill>
                            <a:srgbClr val="000000"/>
                          </a:solidFill>
                          <a:latin typeface="ＭＳ Ｐゴシック"/>
                        </a:rPr>
                        <a:t>およそ</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EECE1"/>
                    </a:solidFill>
                  </a:tcPr>
                </a:tc>
                <a:tc hMerge="1">
                  <a:txBody>
                    <a:bodyPr/>
                    <a:lstStyle/>
                    <a:p>
                      <a:endParaRPr kumimoji="1" lang="ja-JP" altLang="en-US"/>
                    </a:p>
                  </a:txBody>
                  <a:tcPr/>
                </a:tc>
                <a:tc>
                  <a:txBody>
                    <a:bodyPr/>
                    <a:lstStyle/>
                    <a:p>
                      <a:pPr algn="r" fontAlgn="ctr"/>
                      <a:r>
                        <a:rPr lang="ja-JP" altLang="en-US" sz="6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EEECE1"/>
                    </a:solidFill>
                  </a:tcPr>
                </a:tc>
                <a:tc>
                  <a:txBody>
                    <a:bodyPr/>
                    <a:lstStyle/>
                    <a:p>
                      <a:pPr algn="r" fontAlgn="ctr"/>
                      <a:r>
                        <a:rPr lang="ja-JP" altLang="en-US" sz="600" b="0" i="0" u="none" strike="noStrike">
                          <a:solidFill>
                            <a:srgbClr val="000000"/>
                          </a:solidFill>
                          <a:latin typeface="ＭＳ Ｐゴシック"/>
                        </a:rPr>
                        <a:t>およそ</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EECE1"/>
                    </a:solidFill>
                  </a:tcPr>
                </a:tc>
                <a:tc gridSpan="2">
                  <a:txBody>
                    <a:bodyPr/>
                    <a:lstStyle/>
                    <a:p>
                      <a:pPr algn="r" fontAlgn="ctr"/>
                      <a:r>
                        <a:rPr lang="ja-JP" altLang="en-US" sz="600" b="0" i="0" u="none" strike="noStrike">
                          <a:solidFill>
                            <a:srgbClr val="000000"/>
                          </a:solidFill>
                          <a:latin typeface="ＭＳ Ｐゴシック"/>
                        </a:rPr>
                        <a:t>およそ</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EECE1"/>
                    </a:solidFill>
                  </a:tcPr>
                </a:tc>
                <a:tc hMerge="1">
                  <a:txBody>
                    <a:bodyPr/>
                    <a:lstStyle/>
                    <a:p>
                      <a:endParaRPr kumimoji="1" lang="ja-JP" altLang="en-US"/>
                    </a:p>
                  </a:txBody>
                  <a:tcPr/>
                </a:tc>
                <a:tc gridSpan="2">
                  <a:txBody>
                    <a:bodyPr/>
                    <a:lstStyle/>
                    <a:p>
                      <a:pPr algn="r" fontAlgn="ctr"/>
                      <a:r>
                        <a:rPr lang="ja-JP" altLang="en-US" sz="600" b="0" i="0" u="none" strike="noStrike">
                          <a:solidFill>
                            <a:srgbClr val="000000"/>
                          </a:solidFill>
                          <a:latin typeface="ＭＳ Ｐゴシック"/>
                        </a:rPr>
                        <a:t>およそ</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EECE1"/>
                    </a:solidFill>
                  </a:tcPr>
                </a:tc>
                <a:tc hMerge="1">
                  <a:txBody>
                    <a:bodyPr/>
                    <a:lstStyle/>
                    <a:p>
                      <a:endParaRPr kumimoji="1" lang="ja-JP" altLang="en-US"/>
                    </a:p>
                  </a:txBody>
                  <a:tcPr/>
                </a:tc>
                <a:tc gridSpan="2">
                  <a:txBody>
                    <a:bodyPr/>
                    <a:lstStyle/>
                    <a:p>
                      <a:pPr algn="r" fontAlgn="ctr"/>
                      <a:r>
                        <a:rPr lang="ja-JP" altLang="en-US" sz="600" b="0" i="0" u="none" strike="noStrike">
                          <a:solidFill>
                            <a:srgbClr val="000000"/>
                          </a:solidFill>
                          <a:latin typeface="ＭＳ Ｐゴシック"/>
                        </a:rPr>
                        <a:t>およそ</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EECE1"/>
                    </a:solidFill>
                  </a:tcPr>
                </a:tc>
                <a:tc hMerge="1">
                  <a:txBody>
                    <a:bodyPr/>
                    <a:lstStyle/>
                    <a:p>
                      <a:endParaRPr kumimoji="1" lang="ja-JP" altLang="en-US"/>
                    </a:p>
                  </a:txBody>
                  <a:tcPr/>
                </a:tc>
                <a:tc gridSpan="2">
                  <a:txBody>
                    <a:bodyPr/>
                    <a:lstStyle/>
                    <a:p>
                      <a:pPr algn="r" fontAlgn="ctr"/>
                      <a:r>
                        <a:rPr lang="ja-JP" altLang="en-US" sz="600" b="0" i="0" u="none" strike="noStrike">
                          <a:solidFill>
                            <a:srgbClr val="000000"/>
                          </a:solidFill>
                          <a:latin typeface="ＭＳ Ｐゴシック"/>
                        </a:rPr>
                        <a:t>およそ</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EECE1"/>
                    </a:solidFill>
                  </a:tcPr>
                </a:tc>
                <a:tc hMerge="1">
                  <a:txBody>
                    <a:bodyPr/>
                    <a:lstStyle/>
                    <a:p>
                      <a:endParaRPr kumimoji="1" lang="ja-JP" altLang="en-US"/>
                    </a:p>
                  </a:txBody>
                  <a:tcPr/>
                </a:tc>
                <a:tc gridSpan="2">
                  <a:txBody>
                    <a:bodyPr/>
                    <a:lstStyle/>
                    <a:p>
                      <a:pPr algn="r" fontAlgn="ctr"/>
                      <a:r>
                        <a:rPr lang="ja-JP" altLang="en-US" sz="600" b="0" i="0" u="none" strike="noStrike">
                          <a:solidFill>
                            <a:srgbClr val="000000"/>
                          </a:solidFill>
                          <a:latin typeface="ＭＳ Ｐゴシック"/>
                        </a:rPr>
                        <a:t>およそ</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EECE1"/>
                    </a:solidFill>
                  </a:tcPr>
                </a:tc>
                <a:tc hMerge="1">
                  <a:txBody>
                    <a:bodyPr/>
                    <a:lstStyle/>
                    <a:p>
                      <a:endParaRPr kumimoji="1" lang="ja-JP" altLang="en-US"/>
                    </a:p>
                  </a:txBody>
                  <a:tcPr/>
                </a:tc>
              </a:tr>
              <a:tr h="99464">
                <a:tc vMerge="1">
                  <a:txBody>
                    <a:bodyPr/>
                    <a:lstStyle/>
                    <a:p>
                      <a:endParaRPr kumimoji="1" lang="ja-JP" altLang="en-US"/>
                    </a:p>
                  </a:txBody>
                  <a:tcPr/>
                </a:tc>
                <a:tc vMerge="1">
                  <a:txBody>
                    <a:bodyPr/>
                    <a:lstStyle/>
                    <a:p>
                      <a:endParaRPr kumimoji="1" lang="ja-JP" altLang="en-US"/>
                    </a:p>
                  </a:txBody>
                  <a:tcPr/>
                </a:tc>
                <a:tc rowSpan="2" gridSpan="2">
                  <a:txBody>
                    <a:bodyPr/>
                    <a:lstStyle/>
                    <a:p>
                      <a:pPr algn="r" fontAlgn="b"/>
                      <a:r>
                        <a:rPr lang="ja-JP" altLang="en-US" sz="600" b="0" i="0" u="none" strike="noStrike">
                          <a:solidFill>
                            <a:srgbClr val="000000"/>
                          </a:solidFill>
                          <a:latin typeface="ＭＳ Ｐゴシック"/>
                        </a:rPr>
                        <a:t>円</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rowSpan="2" hMerge="1">
                  <a:txBody>
                    <a:bodyPr/>
                    <a:lstStyle/>
                    <a:p>
                      <a:endParaRPr kumimoji="1" lang="ja-JP" altLang="en-US"/>
                    </a:p>
                  </a:txBody>
                  <a:tcPr/>
                </a:tc>
                <a:tc>
                  <a:txBody>
                    <a:bodyPr/>
                    <a:lstStyle/>
                    <a:p>
                      <a:pPr algn="r" fontAlgn="b"/>
                      <a:r>
                        <a:rPr lang="ja-JP" altLang="en-US" sz="600" b="0" i="0" u="none" strike="noStrike">
                          <a:solidFill>
                            <a:srgbClr val="000000"/>
                          </a:solidFill>
                          <a:latin typeface="ＭＳ Ｐゴシック"/>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rowSpan="2">
                  <a:txBody>
                    <a:bodyPr/>
                    <a:lstStyle/>
                    <a:p>
                      <a:pPr algn="r" fontAlgn="b"/>
                      <a:r>
                        <a:rPr lang="ja-JP" altLang="en-US" sz="600" b="0" i="0" u="none" strike="noStrike">
                          <a:solidFill>
                            <a:srgbClr val="000000"/>
                          </a:solidFill>
                          <a:latin typeface="ＭＳ Ｐゴシック"/>
                        </a:rPr>
                        <a:t>円</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rowSpan="2" gridSpan="2">
                  <a:txBody>
                    <a:bodyPr/>
                    <a:lstStyle/>
                    <a:p>
                      <a:pPr algn="r" fontAlgn="b"/>
                      <a:r>
                        <a:rPr lang="ja-JP" altLang="en-US" sz="600" b="0" i="0" u="none" strike="noStrike">
                          <a:solidFill>
                            <a:srgbClr val="000000"/>
                          </a:solidFill>
                          <a:latin typeface="ＭＳ Ｐゴシック"/>
                        </a:rPr>
                        <a:t>円</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rowSpan="2" hMerge="1">
                  <a:txBody>
                    <a:bodyPr/>
                    <a:lstStyle/>
                    <a:p>
                      <a:endParaRPr kumimoji="1" lang="ja-JP" altLang="en-US"/>
                    </a:p>
                  </a:txBody>
                  <a:tcPr/>
                </a:tc>
                <a:tc rowSpan="2" gridSpan="2">
                  <a:txBody>
                    <a:bodyPr/>
                    <a:lstStyle/>
                    <a:p>
                      <a:pPr algn="r" fontAlgn="b"/>
                      <a:r>
                        <a:rPr lang="ja-JP" altLang="en-US" sz="600" b="0" i="0" u="none" strike="noStrike">
                          <a:solidFill>
                            <a:srgbClr val="000000"/>
                          </a:solidFill>
                          <a:latin typeface="ＭＳ Ｐゴシック"/>
                        </a:rPr>
                        <a:t>円</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rowSpan="2" hMerge="1">
                  <a:txBody>
                    <a:bodyPr/>
                    <a:lstStyle/>
                    <a:p>
                      <a:endParaRPr kumimoji="1" lang="ja-JP" altLang="en-US"/>
                    </a:p>
                  </a:txBody>
                  <a:tcPr/>
                </a:tc>
                <a:tc rowSpan="2" gridSpan="2">
                  <a:txBody>
                    <a:bodyPr/>
                    <a:lstStyle/>
                    <a:p>
                      <a:pPr algn="r" fontAlgn="b"/>
                      <a:r>
                        <a:rPr lang="ja-JP" altLang="en-US" sz="600" b="0" i="0" u="none" strike="noStrike">
                          <a:solidFill>
                            <a:srgbClr val="000000"/>
                          </a:solidFill>
                          <a:latin typeface="ＭＳ Ｐゴシック"/>
                        </a:rPr>
                        <a:t>円</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rowSpan="2" hMerge="1">
                  <a:txBody>
                    <a:bodyPr/>
                    <a:lstStyle/>
                    <a:p>
                      <a:endParaRPr kumimoji="1" lang="ja-JP" altLang="en-US"/>
                    </a:p>
                  </a:txBody>
                  <a:tcPr/>
                </a:tc>
                <a:tc rowSpan="2" gridSpan="2">
                  <a:txBody>
                    <a:bodyPr/>
                    <a:lstStyle/>
                    <a:p>
                      <a:pPr algn="r" fontAlgn="b"/>
                      <a:r>
                        <a:rPr lang="ja-JP" altLang="en-US" sz="600" b="0" i="0" u="none" strike="noStrike">
                          <a:solidFill>
                            <a:srgbClr val="000000"/>
                          </a:solidFill>
                          <a:latin typeface="ＭＳ Ｐゴシック"/>
                        </a:rPr>
                        <a:t>円</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rowSpan="2" hMerge="1">
                  <a:txBody>
                    <a:bodyPr/>
                    <a:lstStyle/>
                    <a:p>
                      <a:endParaRPr kumimoji="1" lang="ja-JP" altLang="en-US"/>
                    </a:p>
                  </a:txBody>
                  <a:tcPr/>
                </a:tc>
                <a:tc rowSpan="2" gridSpan="2">
                  <a:txBody>
                    <a:bodyPr/>
                    <a:lstStyle/>
                    <a:p>
                      <a:pPr algn="r" fontAlgn="b"/>
                      <a:r>
                        <a:rPr lang="ja-JP" altLang="en-US" sz="600" b="0" i="0" u="none" strike="noStrike">
                          <a:solidFill>
                            <a:srgbClr val="000000"/>
                          </a:solidFill>
                          <a:latin typeface="ＭＳ Ｐゴシック"/>
                        </a:rPr>
                        <a:t>円</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EECE1"/>
                    </a:solidFill>
                  </a:tcPr>
                </a:tc>
                <a:tc rowSpan="2" hMerge="1">
                  <a:txBody>
                    <a:bodyPr/>
                    <a:lstStyle/>
                    <a:p>
                      <a:endParaRPr kumimoji="1" lang="ja-JP" altLang="en-US"/>
                    </a:p>
                  </a:txBody>
                  <a:tcPr/>
                </a:tc>
              </a:tr>
              <a:tr h="104990">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r" fontAlgn="b"/>
                      <a:r>
                        <a:rPr lang="ja-JP" altLang="en-US" sz="600" b="0" i="0" u="none" strike="noStrike">
                          <a:solidFill>
                            <a:srgbClr val="000000"/>
                          </a:solidFill>
                          <a:latin typeface="ＭＳ Ｐゴシック"/>
                        </a:rPr>
                        <a:t>　</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CE1"/>
                    </a:solidFill>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r>
              <a:tr h="97580">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142">
                <a:tc rowSpan="4">
                  <a:txBody>
                    <a:bodyPr/>
                    <a:lstStyle/>
                    <a:p>
                      <a:pPr algn="ctr" fontAlgn="ctr"/>
                      <a:r>
                        <a:rPr lang="ja-JP" altLang="en-US" sz="500" b="0" i="0" u="none" strike="noStrike">
                          <a:solidFill>
                            <a:srgbClr val="000000"/>
                          </a:solidFill>
                          <a:latin typeface="ＭＳ Ｐゴシック"/>
                        </a:rPr>
                        <a:t>⑩保存期限</a:t>
                      </a:r>
                      <a:br>
                        <a:rPr lang="ja-JP" altLang="en-US" sz="500" b="0" i="0" u="none" strike="noStrike">
                          <a:solidFill>
                            <a:srgbClr val="000000"/>
                          </a:solidFill>
                          <a:latin typeface="ＭＳ Ｐゴシック"/>
                        </a:rPr>
                      </a:br>
                      <a:r>
                        <a:rPr lang="ja-JP" altLang="en-US" sz="500" b="0" i="0" u="none" strike="noStrike">
                          <a:solidFill>
                            <a:srgbClr val="000000"/>
                          </a:solidFill>
                          <a:latin typeface="ＭＳ Ｐゴシック"/>
                        </a:rPr>
                        <a:t>切れ食品</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gridSpan="5">
                  <a:txBody>
                    <a:bodyPr/>
                    <a:lstStyle/>
                    <a:p>
                      <a:pPr algn="l" fontAlgn="ctr"/>
                      <a:r>
                        <a:rPr lang="ja-JP" altLang="en-US" sz="500" b="0" i="0" u="none" strike="noStrike">
                          <a:solidFill>
                            <a:srgbClr val="000000"/>
                          </a:solidFill>
                          <a:latin typeface="ＭＳ Ｐゴシック"/>
                        </a:rPr>
                        <a:t>品目　　　　　　　　　　　　　保存期限から何日経過していますか</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500" b="0" i="0" u="none" strike="noStrike">
                          <a:solidFill>
                            <a:srgbClr val="000000"/>
                          </a:solidFill>
                          <a:latin typeface="ＭＳ Ｐゴシック"/>
                        </a:rPr>
                        <a:t>　</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ctr"/>
                      <a:r>
                        <a:rPr lang="ja-JP" altLang="en-US" sz="500" b="0" i="0" u="none" strike="noStrike">
                          <a:solidFill>
                            <a:srgbClr val="000000"/>
                          </a:solidFill>
                          <a:latin typeface="ＭＳ Ｐゴシック"/>
                        </a:rPr>
                        <a:t>品目</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ctr"/>
                      <a:r>
                        <a:rPr lang="ja-JP" altLang="en-US" sz="500" b="0" i="0" u="none" strike="noStrike">
                          <a:solidFill>
                            <a:srgbClr val="000000"/>
                          </a:solidFill>
                          <a:latin typeface="ＭＳ Ｐゴシック"/>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ctr"/>
                      <a:r>
                        <a:rPr lang="ja-JP" altLang="en-US" sz="500" b="0" i="0" u="none" strike="noStrike">
                          <a:solidFill>
                            <a:srgbClr val="000000"/>
                          </a:solidFill>
                          <a:latin typeface="ＭＳ Ｐゴシック"/>
                        </a:rPr>
                        <a:t>　</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ctr"/>
                      <a:r>
                        <a:rPr lang="ja-JP" altLang="en-US" sz="5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gridSpan="5">
                  <a:txBody>
                    <a:bodyPr/>
                    <a:lstStyle/>
                    <a:p>
                      <a:pPr algn="l" fontAlgn="ctr"/>
                      <a:r>
                        <a:rPr lang="ja-JP" altLang="en-US" sz="500" b="0" i="0" u="none" strike="noStrike">
                          <a:solidFill>
                            <a:srgbClr val="000000"/>
                          </a:solidFill>
                          <a:latin typeface="ＭＳ Ｐゴシック"/>
                        </a:rPr>
                        <a:t>保存期限から何日経過していますか</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48091">
                <a:tc vMerge="1">
                  <a:txBody>
                    <a:bodyPr/>
                    <a:lstStyle/>
                    <a:p>
                      <a:endParaRPr kumimoji="1" lang="ja-JP" altLang="en-US"/>
                    </a:p>
                  </a:txBody>
                  <a:tcPr/>
                </a:tc>
                <a:tc>
                  <a:txBody>
                    <a:bodyPr/>
                    <a:lstStyle/>
                    <a:p>
                      <a:pPr algn="l" fontAlgn="ctr"/>
                      <a:r>
                        <a:rPr lang="ja-JP" altLang="en-US" sz="6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gridSpan="3">
                  <a:txBody>
                    <a:bodyPr/>
                    <a:lstStyle/>
                    <a:p>
                      <a:pPr algn="ctr" fontAlgn="ctr"/>
                      <a:r>
                        <a:rPr lang="ja-JP" altLang="en-US" sz="6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6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gridSpan="5">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48091">
                <a:tc vMerge="1">
                  <a:txBody>
                    <a:bodyPr/>
                    <a:lstStyle/>
                    <a:p>
                      <a:endParaRPr kumimoji="1" lang="ja-JP" altLang="en-US"/>
                    </a:p>
                  </a:txBody>
                  <a:tcPr/>
                </a:tc>
                <a:tc>
                  <a:txBody>
                    <a:bodyPr/>
                    <a:lstStyle/>
                    <a:p>
                      <a:pPr algn="l" fontAlgn="ctr"/>
                      <a:r>
                        <a:rPr lang="ja-JP" altLang="en-US" sz="6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gridSpan="3">
                  <a:txBody>
                    <a:bodyPr/>
                    <a:lstStyle/>
                    <a:p>
                      <a:pPr algn="l" fontAlgn="ctr"/>
                      <a:r>
                        <a:rPr lang="ja-JP" altLang="en-US" sz="6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6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gridSpan="5">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48091">
                <a:tc vMerge="1">
                  <a:txBody>
                    <a:bodyPr/>
                    <a:lstStyle/>
                    <a:p>
                      <a:endParaRPr kumimoji="1" lang="ja-JP" altLang="en-US"/>
                    </a:p>
                  </a:txBody>
                  <a:tcPr/>
                </a:tc>
                <a:tc>
                  <a:txBody>
                    <a:bodyPr/>
                    <a:lstStyle/>
                    <a:p>
                      <a:pPr algn="l" fontAlgn="ctr"/>
                      <a:r>
                        <a:rPr lang="ja-JP" altLang="en-US" sz="6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gridSpan="3">
                  <a:txBody>
                    <a:bodyPr/>
                    <a:lstStyle/>
                    <a:p>
                      <a:pPr algn="l" fontAlgn="ctr"/>
                      <a:r>
                        <a:rPr lang="ja-JP" altLang="en-US" sz="6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6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gridSpan="5">
                  <a:txBody>
                    <a:bodyPr/>
                    <a:lstStyle/>
                    <a:p>
                      <a:pPr algn="l" fontAlgn="ctr"/>
                      <a:r>
                        <a:rPr lang="ja-JP" altLang="en-US" sz="600" b="0" i="0" u="none" strike="noStrike">
                          <a:solidFill>
                            <a:srgbClr val="000000"/>
                          </a:solidFill>
                          <a:latin typeface="ＭＳ Ｐゴシック"/>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97580">
                <a:tc>
                  <a:txBody>
                    <a:bodyPr/>
                    <a:lstStyle/>
                    <a:p>
                      <a:pPr algn="l" fontAlgn="ctr"/>
                      <a:endParaRPr lang="ja-JP" altLang="en-US" sz="5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r h="97580">
                <a:tc gridSpan="2">
                  <a:txBody>
                    <a:bodyPr/>
                    <a:lstStyle/>
                    <a:p>
                      <a:pPr algn="l" fontAlgn="ctr"/>
                      <a:r>
                        <a:rPr lang="ja-JP" altLang="en-US" sz="500" b="0" i="0" u="none" strike="noStrike">
                          <a:solidFill>
                            <a:srgbClr val="000000"/>
                          </a:solidFill>
                          <a:latin typeface="ＭＳ Ｐゴシック"/>
                        </a:rPr>
                        <a:t>□に✔をご記入下さい</a:t>
                      </a:r>
                    </a:p>
                  </a:txBody>
                  <a:tcPr marL="0" marR="0" marT="0" marB="0" anchor="ctr">
                    <a:lnL>
                      <a:noFill/>
                    </a:lnL>
                    <a:lnR>
                      <a:noFill/>
                    </a:lnR>
                    <a:lnT>
                      <a:noFill/>
                    </a:lnT>
                    <a:lnB>
                      <a:noFill/>
                    </a:lnB>
                  </a:tcPr>
                </a:tc>
                <a:tc hMerge="1">
                  <a:txBody>
                    <a:bodyPr/>
                    <a:lstStyle/>
                    <a:p>
                      <a:endParaRPr kumimoji="1" lang="ja-JP" altLang="en-US"/>
                    </a:p>
                  </a:txBody>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a:noFill/>
                    </a:lnB>
                  </a:tcPr>
                </a:tc>
              </a:tr>
              <a:tr h="97580">
                <a:tc gridSpan="4">
                  <a:txBody>
                    <a:bodyPr/>
                    <a:lstStyle/>
                    <a:p>
                      <a:pPr algn="l" fontAlgn="ctr"/>
                      <a:r>
                        <a:rPr lang="en-US" altLang="ja-JP" sz="500" b="0" i="0" u="none" strike="noStrike">
                          <a:solidFill>
                            <a:srgbClr val="000000"/>
                          </a:solidFill>
                          <a:latin typeface="ＭＳ Ｐゴシック"/>
                        </a:rPr>
                        <a:t>※</a:t>
                      </a:r>
                      <a:r>
                        <a:rPr lang="ja-JP" altLang="en-US" sz="500" b="0" i="0" u="none" strike="noStrike">
                          <a:solidFill>
                            <a:srgbClr val="000000"/>
                          </a:solidFill>
                          <a:latin typeface="ＭＳ Ｐゴシック"/>
                        </a:rPr>
                        <a:t>発生後の生ごみを利用している　　　□はい　　　□いいえ　　</a:t>
                      </a:r>
                    </a:p>
                  </a:txBody>
                  <a:tcPr marL="0" marR="0" marT="0"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a:noFill/>
                    </a:lnB>
                  </a:tcPr>
                </a:tc>
              </a:tr>
              <a:tr h="99464">
                <a:tc gridSpan="16">
                  <a:txBody>
                    <a:bodyPr/>
                    <a:lstStyle/>
                    <a:p>
                      <a:pPr algn="l" fontAlgn="ctr"/>
                      <a:r>
                        <a:rPr lang="ja-JP" altLang="en-US" sz="500" b="0" i="0" u="none" strike="noStrike">
                          <a:solidFill>
                            <a:srgbClr val="000000"/>
                          </a:solidFill>
                          <a:latin typeface="ＭＳ Ｐゴシック"/>
                        </a:rPr>
                        <a:t>　　はいとお答えの方　利用方法をご記入ください（例：堆肥化　     　　  　　      　　　　　　　　　　　　　　　　　　　　　　　　　　　　　　　　　　　　　　　　　　　</a:t>
                      </a:r>
                      <a:r>
                        <a:rPr lang="en-US" altLang="ja-JP" sz="500" b="0" i="0" u="none" strike="noStrike">
                          <a:solidFill>
                            <a:srgbClr val="000000"/>
                          </a:solidFill>
                          <a:latin typeface="ＭＳ Ｐゴシック"/>
                        </a:rPr>
                        <a:t>)</a:t>
                      </a:r>
                    </a:p>
                  </a:txBody>
                  <a:tcPr marL="0" marR="0" marT="0"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95160">
                <a:tc gridSpan="6">
                  <a:txBody>
                    <a:bodyPr/>
                    <a:lstStyle/>
                    <a:p>
                      <a:pPr algn="l" fontAlgn="ctr"/>
                      <a:r>
                        <a:rPr lang="en-US" altLang="ja-JP" sz="500" b="0" i="0" u="none" strike="noStrike">
                          <a:solidFill>
                            <a:srgbClr val="000000"/>
                          </a:solidFill>
                          <a:latin typeface="ＭＳ Ｐゴシック"/>
                        </a:rPr>
                        <a:t>※</a:t>
                      </a:r>
                      <a:r>
                        <a:rPr lang="ja-JP" altLang="en-US" sz="500" b="0" i="0" u="none" strike="noStrike">
                          <a:solidFill>
                            <a:srgbClr val="000000"/>
                          </a:solidFill>
                          <a:latin typeface="ＭＳ Ｐゴシック"/>
                        </a:rPr>
                        <a:t>使用した計量器　　　□デジタル計量器　　  □アナログ（目盛計り）計量器　</a:t>
                      </a:r>
                    </a:p>
                  </a:txBody>
                  <a:tcPr marL="0" marR="0" marT="0"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600" b="0" i="0" u="none" strike="noStrike">
                        <a:solidFill>
                          <a:srgbClr val="000000"/>
                        </a:solidFill>
                        <a:latin typeface="ＭＳ Ｐゴシック"/>
                      </a:endParaRPr>
                    </a:p>
                  </a:txBody>
                  <a:tcPr marL="0" marR="0" marT="0" marB="0" anchor="ctr">
                    <a:lnL>
                      <a:noFill/>
                    </a:lnL>
                    <a:lnR>
                      <a:noFill/>
                    </a:lnR>
                    <a:lnT>
                      <a:noFill/>
                    </a:lnT>
                    <a:lnB>
                      <a:noFill/>
                    </a:lnB>
                  </a:tcPr>
                </a:tc>
                <a:tc gridSpan="6">
                  <a:txBody>
                    <a:bodyPr/>
                    <a:lstStyle/>
                    <a:p>
                      <a:pPr algn="r" fontAlgn="ctr"/>
                      <a:r>
                        <a:rPr lang="ja-JP" altLang="en-US" sz="600" b="0" i="0" u="none" strike="noStrike" dirty="0">
                          <a:solidFill>
                            <a:srgbClr val="000000"/>
                          </a:solidFill>
                          <a:latin typeface="ＭＳ Ｐゴシック"/>
                        </a:rPr>
                        <a:t>ご協力よろしくお願いいたします。</a:t>
                      </a:r>
                    </a:p>
                  </a:txBody>
                  <a:tcPr marL="0" marR="0" marT="0"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cxnSp>
        <p:nvCxnSpPr>
          <p:cNvPr id="21" name="直線コネクタ 20"/>
          <p:cNvCxnSpPr/>
          <p:nvPr/>
        </p:nvCxnSpPr>
        <p:spPr>
          <a:xfrm flipH="1">
            <a:off x="2197894" y="9382126"/>
            <a:ext cx="1" cy="1323975"/>
          </a:xfrm>
          <a:prstGeom prst="line">
            <a:avLst/>
          </a:prstGeom>
          <a:ln>
            <a:solidFill>
              <a:sysClr val="windowText" lastClr="000000"/>
            </a:solidFill>
          </a:ln>
        </p:spPr>
        <p:style>
          <a:lnRef idx="1">
            <a:schemeClr val="accent1"/>
          </a:lnRef>
          <a:fillRef idx="0">
            <a:schemeClr val="accent1"/>
          </a:fillRef>
          <a:effectRef idx="0">
            <a:schemeClr val="accent1"/>
          </a:effectRef>
          <a:fontRef idx="minor">
            <a:schemeClr val="tx1"/>
          </a:fontRef>
        </p:style>
      </p:cxnSp>
      <p:pic>
        <p:nvPicPr>
          <p:cNvPr id="23" name="図 22" descr="cGVuY2lsMa5v.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548844" y="116632"/>
            <a:ext cx="156017" cy="144016"/>
          </a:xfrm>
          <a:prstGeom prst="rect">
            <a:avLst/>
          </a:prstGeom>
        </p:spPr>
      </p:pic>
      <p:pic>
        <p:nvPicPr>
          <p:cNvPr id="24" name="図 23" descr="chourikuzu_image.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988671" y="1700809"/>
            <a:ext cx="320237" cy="200025"/>
          </a:xfrm>
          <a:prstGeom prst="rect">
            <a:avLst/>
          </a:prstGeom>
        </p:spPr>
      </p:pic>
      <p:pic>
        <p:nvPicPr>
          <p:cNvPr id="25" name="図 24" descr="tabenokosi_image2.jpg"/>
          <p:cNvPicPr>
            <a:picLocks noChangeAspect="1"/>
          </p:cNvPicPr>
          <p:nvPr/>
        </p:nvPicPr>
        <p:blipFill>
          <a:blip r:embed="rId4" cstate="print">
            <a:clrChange>
              <a:clrFrom>
                <a:srgbClr val="FFFAFE"/>
              </a:clrFrom>
              <a:clrTo>
                <a:srgbClr val="FFFAFE">
                  <a:alpha val="0"/>
                </a:srgbClr>
              </a:clrTo>
            </a:clrChange>
          </a:blip>
          <a:stretch>
            <a:fillRect/>
          </a:stretch>
        </p:blipFill>
        <p:spPr>
          <a:xfrm>
            <a:off x="1988671" y="2492897"/>
            <a:ext cx="300963" cy="170603"/>
          </a:xfrm>
          <a:prstGeom prst="rect">
            <a:avLst/>
          </a:prstGeom>
        </p:spPr>
      </p:pic>
      <p:pic>
        <p:nvPicPr>
          <p:cNvPr id="26" name="図 25" descr="coffee_image.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949822" y="3230906"/>
            <a:ext cx="241872" cy="101958"/>
          </a:xfrm>
          <a:prstGeom prst="rect">
            <a:avLst/>
          </a:prstGeom>
        </p:spPr>
      </p:pic>
      <p:pic>
        <p:nvPicPr>
          <p:cNvPr id="27" name="図 26" descr="il_0206b.gif"/>
          <p:cNvPicPr>
            <a:picLocks noChangeAspect="1"/>
          </p:cNvPicPr>
          <p:nvPr/>
        </p:nvPicPr>
        <p:blipFill>
          <a:blip r:embed="rId6" cstate="print">
            <a:clrChange>
              <a:clrFrom>
                <a:srgbClr val="FFFFFF"/>
              </a:clrFrom>
              <a:clrTo>
                <a:srgbClr val="FFFFFF">
                  <a:alpha val="0"/>
                </a:srgbClr>
              </a:clrTo>
            </a:clrChange>
          </a:blip>
          <a:stretch>
            <a:fillRect/>
          </a:stretch>
        </p:blipFill>
        <p:spPr>
          <a:xfrm>
            <a:off x="2047256" y="3524276"/>
            <a:ext cx="231778" cy="156896"/>
          </a:xfrm>
          <a:prstGeom prst="rect">
            <a:avLst/>
          </a:prstGeom>
        </p:spPr>
      </p:pic>
      <p:pic>
        <p:nvPicPr>
          <p:cNvPr id="28" name="図 27" descr="jishin-hinan-img0201.gif"/>
          <p:cNvPicPr>
            <a:picLocks noChangeAspect="1"/>
          </p:cNvPicPr>
          <p:nvPr/>
        </p:nvPicPr>
        <p:blipFill>
          <a:blip r:embed="rId7" cstate="print">
            <a:clrChange>
              <a:clrFrom>
                <a:srgbClr val="FFFFFF"/>
              </a:clrFrom>
              <a:clrTo>
                <a:srgbClr val="FFFFFF">
                  <a:alpha val="0"/>
                </a:srgbClr>
              </a:clrTo>
            </a:clrChange>
          </a:blip>
          <a:stretch>
            <a:fillRect/>
          </a:stretch>
        </p:blipFill>
        <p:spPr>
          <a:xfrm>
            <a:off x="2033069" y="3905873"/>
            <a:ext cx="307046" cy="198094"/>
          </a:xfrm>
          <a:prstGeom prst="rect">
            <a:avLst/>
          </a:prstGeom>
        </p:spPr>
      </p:pic>
      <p:pic>
        <p:nvPicPr>
          <p:cNvPr id="29" name="図 28" descr="petfood_image.jpg"/>
          <p:cNvPicPr>
            <a:picLocks noChangeAspect="1"/>
          </p:cNvPicPr>
          <p:nvPr/>
        </p:nvPicPr>
        <p:blipFill>
          <a:blip r:embed="rId8" cstate="print">
            <a:clrChange>
              <a:clrFrom>
                <a:srgbClr val="FFFFFF"/>
              </a:clrFrom>
              <a:clrTo>
                <a:srgbClr val="FFFFFF">
                  <a:alpha val="0"/>
                </a:srgbClr>
              </a:clrTo>
            </a:clrChange>
          </a:blip>
          <a:stretch>
            <a:fillRect/>
          </a:stretch>
        </p:blipFill>
        <p:spPr>
          <a:xfrm>
            <a:off x="2047255" y="4264374"/>
            <a:ext cx="296807" cy="99545"/>
          </a:xfrm>
          <a:prstGeom prst="rect">
            <a:avLst/>
          </a:prstGeom>
        </p:spPr>
      </p:pic>
      <p:pic>
        <p:nvPicPr>
          <p:cNvPr id="30" name="図 29" descr="000013614.jpg"/>
          <p:cNvPicPr>
            <a:picLocks noChangeAspect="1"/>
          </p:cNvPicPr>
          <p:nvPr/>
        </p:nvPicPr>
        <p:blipFill>
          <a:blip r:embed="rId9" cstate="print">
            <a:clrChange>
              <a:clrFrom>
                <a:srgbClr val="FFFFFF"/>
              </a:clrFrom>
              <a:clrTo>
                <a:srgbClr val="FFFFFF">
                  <a:alpha val="0"/>
                </a:srgbClr>
              </a:clrTo>
            </a:clrChange>
          </a:blip>
          <a:stretch>
            <a:fillRect/>
          </a:stretch>
        </p:blipFill>
        <p:spPr>
          <a:xfrm>
            <a:off x="2112222" y="4761292"/>
            <a:ext cx="149358" cy="144016"/>
          </a:xfrm>
          <a:prstGeom prst="rect">
            <a:avLst/>
          </a:prstGeom>
        </p:spPr>
      </p:pic>
      <p:sp>
        <p:nvSpPr>
          <p:cNvPr id="2067" name="Rectangle 19"/>
          <p:cNvSpPr>
            <a:spLocks noChangeArrowheads="1"/>
          </p:cNvSpPr>
          <p:nvPr/>
        </p:nvSpPr>
        <p:spPr bwMode="auto">
          <a:xfrm>
            <a:off x="5382598" y="359940"/>
            <a:ext cx="4484948"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1" lang="ja-JP" sz="1600" b="0" i="0" u="none" strike="noStrike" cap="none" normalizeH="0" baseline="0" dirty="0" smtClean="0">
                <a:ln>
                  <a:noFill/>
                </a:ln>
                <a:solidFill>
                  <a:schemeClr val="tx1"/>
                </a:solidFill>
                <a:effectLst/>
                <a:latin typeface="+mj-ea"/>
                <a:ea typeface="+mj-ea"/>
                <a:cs typeface="Times New Roman" pitchFamily="18" charset="0"/>
              </a:rPr>
              <a:t>記入事項について</a:t>
            </a:r>
            <a:endParaRPr kumimoji="1" lang="ja-JP" sz="1600" b="0" i="0" u="none" strike="noStrike" cap="none" normalizeH="0" baseline="0" dirty="0" smtClean="0">
              <a:ln>
                <a:noFill/>
              </a:ln>
              <a:solidFill>
                <a:schemeClr val="tx1"/>
              </a:solidFill>
              <a:effectLst/>
              <a:latin typeface="+mj-ea"/>
              <a:ea typeface="+mj-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n-ea"/>
                <a:cs typeface="Times New Roman" pitchFamily="18" charset="0"/>
              </a:rPr>
              <a:t>1</a:t>
            </a:r>
            <a:r>
              <a:rPr kumimoji="1" lang="ja-JP" altLang="en-US" sz="1600" b="0" i="0" u="none" strike="noStrike" cap="none" normalizeH="0" baseline="0" dirty="0" err="1" smtClean="0">
                <a:ln>
                  <a:noFill/>
                </a:ln>
                <a:solidFill>
                  <a:schemeClr val="tx1"/>
                </a:solidFill>
                <a:effectLst/>
                <a:latin typeface="+mn-ea"/>
                <a:cs typeface="Times New Roman" pitchFamily="18" charset="0"/>
              </a:rPr>
              <a:t>．</a:t>
            </a:r>
            <a:r>
              <a:rPr kumimoji="1" lang="ja-JP" altLang="en-US" sz="1200" b="0" i="0" u="none" strike="noStrike" cap="none" normalizeH="0" baseline="0" dirty="0" smtClean="0">
                <a:ln>
                  <a:noFill/>
                </a:ln>
                <a:solidFill>
                  <a:schemeClr val="tx1"/>
                </a:solidFill>
                <a:effectLst/>
                <a:latin typeface="+mn-ea"/>
                <a:cs typeface="Times New Roman" pitchFamily="18" charset="0"/>
              </a:rPr>
              <a:t>生ごみの分類別の重量と同時に、その日の調理回数、来客の有無、廃棄する飲料の量（</a:t>
            </a:r>
            <a:r>
              <a:rPr kumimoji="1" lang="en-US" altLang="ja-JP" sz="1200" b="0" i="0" u="none" strike="noStrike" cap="none" normalizeH="0" baseline="0" dirty="0" smtClean="0">
                <a:ln>
                  <a:noFill/>
                </a:ln>
                <a:solidFill>
                  <a:schemeClr val="tx1"/>
                </a:solidFill>
                <a:effectLst/>
                <a:latin typeface="+mn-ea"/>
                <a:cs typeface="Times New Roman" pitchFamily="18" charset="0"/>
              </a:rPr>
              <a:t>ml</a:t>
            </a:r>
            <a:r>
              <a:rPr kumimoji="1" lang="ja-JP" altLang="en-US" sz="1200" b="0" i="0" u="none" strike="noStrike" cap="none" normalizeH="0" baseline="0" dirty="0" smtClean="0">
                <a:ln>
                  <a:noFill/>
                </a:ln>
                <a:solidFill>
                  <a:schemeClr val="tx1"/>
                </a:solidFill>
                <a:effectLst/>
                <a:latin typeface="+mn-ea"/>
                <a:cs typeface="Times New Roman" pitchFamily="18" charset="0"/>
              </a:rPr>
              <a:t>単位：目分量で可）を記入。なお、今回の調査では、家庭菜園等の野菜・果物のしょう</a:t>
            </a:r>
            <a:r>
              <a:rPr kumimoji="1" lang="ja-JP" altLang="en-US" sz="1200" b="0" i="0" u="none" strike="noStrike" cap="none" normalizeH="0" baseline="0" dirty="0" err="1" smtClean="0">
                <a:ln>
                  <a:noFill/>
                </a:ln>
                <a:solidFill>
                  <a:schemeClr val="tx1"/>
                </a:solidFill>
                <a:effectLst/>
                <a:latin typeface="+mn-ea"/>
                <a:cs typeface="Times New Roman" pitchFamily="18" charset="0"/>
              </a:rPr>
              <a:t>やくで</a:t>
            </a:r>
            <a:r>
              <a:rPr kumimoji="1" lang="ja-JP" altLang="en-US" sz="1200" b="0" i="0" u="none" strike="noStrike" cap="none" normalizeH="0" baseline="0" dirty="0" smtClean="0">
                <a:ln>
                  <a:noFill/>
                </a:ln>
                <a:solidFill>
                  <a:schemeClr val="tx1"/>
                </a:solidFill>
                <a:effectLst/>
                <a:latin typeface="+mn-ea"/>
                <a:cs typeface="Times New Roman" pitchFamily="18" charset="0"/>
              </a:rPr>
              <a:t>発生したものについては、計量対象外。</a:t>
            </a:r>
            <a:endParaRPr kumimoji="1" lang="ja-JP" altLang="en-US" sz="1200" b="0" i="0" u="none" strike="noStrike" cap="none" normalizeH="0" baseline="0" dirty="0" smtClean="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600" b="0" i="0" u="none" strike="noStrike" cap="none" normalizeH="0" baseline="0" dirty="0" smtClean="0">
              <a:ln>
                <a:noFill/>
              </a:ln>
              <a:solidFill>
                <a:schemeClr val="tx1"/>
              </a:solidFill>
              <a:effectLst/>
              <a:latin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n-ea"/>
                <a:cs typeface="Times New Roman" pitchFamily="18" charset="0"/>
              </a:rPr>
              <a:t>　</a:t>
            </a:r>
            <a:r>
              <a:rPr kumimoji="1" lang="ja-JP" altLang="en-US" sz="1600" b="0" i="0" u="sng" strike="noStrike" cap="none" normalizeH="0" baseline="0" dirty="0" smtClean="0">
                <a:ln>
                  <a:noFill/>
                </a:ln>
                <a:solidFill>
                  <a:schemeClr val="tx1"/>
                </a:solidFill>
                <a:effectLst/>
                <a:latin typeface="+mn-ea"/>
                <a:cs typeface="Times New Roman" pitchFamily="18" charset="0"/>
              </a:rPr>
              <a:t>分類項目</a:t>
            </a:r>
            <a:endParaRPr kumimoji="1" lang="ja-JP" altLang="en-US" sz="1600" b="0" i="0" u="none" strike="noStrike" cap="none" normalizeH="0" baseline="0" dirty="0" smtClean="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n-ea"/>
                <a:cs typeface="Times New Roman" pitchFamily="18" charset="0"/>
              </a:rPr>
              <a:t>①</a:t>
            </a:r>
            <a:r>
              <a:rPr kumimoji="1" lang="ja-JP" altLang="en-US" sz="1200" b="0" i="0" u="none" strike="noStrike" cap="none" normalizeH="0" baseline="0" dirty="0" smtClean="0">
                <a:ln>
                  <a:noFill/>
                </a:ln>
                <a:solidFill>
                  <a:schemeClr val="tx1"/>
                </a:solidFill>
                <a:effectLst/>
                <a:latin typeface="+mn-ea"/>
                <a:cs typeface="Times New Roman" pitchFamily="18" charset="0"/>
              </a:rPr>
              <a:t>調理</a:t>
            </a:r>
            <a:r>
              <a:rPr kumimoji="1" lang="ja-JP" altLang="en-US" sz="1200" b="0" i="0" u="none" strike="noStrike" cap="none" normalizeH="0" baseline="0" dirty="0" err="1" smtClean="0">
                <a:ln>
                  <a:noFill/>
                </a:ln>
                <a:solidFill>
                  <a:schemeClr val="tx1"/>
                </a:solidFill>
                <a:effectLst/>
                <a:latin typeface="+mn-ea"/>
                <a:cs typeface="Times New Roman" pitchFamily="18" charset="0"/>
              </a:rPr>
              <a:t>くず</a:t>
            </a:r>
            <a:r>
              <a:rPr kumimoji="1" lang="ja-JP" altLang="en-US" sz="1200" b="0" i="0" u="none" strike="noStrike" cap="none" normalizeH="0" baseline="0" dirty="0" smtClean="0">
                <a:ln>
                  <a:noFill/>
                </a:ln>
                <a:solidFill>
                  <a:schemeClr val="tx1"/>
                </a:solidFill>
                <a:effectLst/>
                <a:latin typeface="+mn-ea"/>
                <a:cs typeface="Times New Roman" pitchFamily="18" charset="0"/>
              </a:rPr>
              <a:t>：調理に伴って発生する生ごみ。卵の殻、骨（鳥獣肉、魚貝類など）、貝類を含む。</a:t>
            </a:r>
            <a:endParaRPr kumimoji="1" lang="ja-JP" altLang="en-US" sz="1200" b="0" i="0" u="none" strike="noStrike" cap="none" normalizeH="0" baseline="0" dirty="0" smtClean="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n-ea"/>
                <a:cs typeface="Times New Roman" pitchFamily="18" charset="0"/>
              </a:rPr>
              <a:t>②</a:t>
            </a:r>
            <a:r>
              <a:rPr kumimoji="1" lang="ja-JP" altLang="en-US" sz="1200" b="0" i="0" u="none" strike="noStrike" cap="none" normalizeH="0" baseline="0" dirty="0" smtClean="0">
                <a:ln>
                  <a:noFill/>
                </a:ln>
                <a:solidFill>
                  <a:schemeClr val="tx1"/>
                </a:solidFill>
                <a:effectLst/>
                <a:latin typeface="+mn-ea"/>
                <a:cs typeface="Times New Roman" pitchFamily="18" charset="0"/>
              </a:rPr>
              <a:t>食べ残し：加熱・加工・調理済みのもの。</a:t>
            </a:r>
            <a:endParaRPr kumimoji="1" lang="ja-JP" altLang="en-US" sz="1200" b="0" i="0" u="none" strike="noStrike" cap="none" normalizeH="0" baseline="0" dirty="0" smtClean="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n-ea"/>
                <a:cs typeface="Times New Roman" pitchFamily="18" charset="0"/>
              </a:rPr>
              <a:t>③</a:t>
            </a:r>
            <a:r>
              <a:rPr kumimoji="1" lang="ja-JP" altLang="en-US" sz="1200" b="0" i="0" u="none" strike="noStrike" cap="none" normalizeH="0" baseline="0" dirty="0" smtClean="0">
                <a:ln>
                  <a:noFill/>
                </a:ln>
                <a:solidFill>
                  <a:schemeClr val="tx1"/>
                </a:solidFill>
                <a:effectLst/>
                <a:latin typeface="+mn-ea"/>
                <a:cs typeface="Times New Roman" pitchFamily="18" charset="0"/>
              </a:rPr>
              <a:t>作り置き食品：食べようと思って数日間保存したが捨てるもの。</a:t>
            </a:r>
            <a:endParaRPr kumimoji="1" lang="ja-JP" altLang="en-US" sz="1200" b="0" i="0" u="none" strike="noStrike" cap="none" normalizeH="0" baseline="0" dirty="0" smtClean="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n-ea"/>
                <a:cs typeface="Times New Roman" pitchFamily="18" charset="0"/>
              </a:rPr>
              <a:t>④</a:t>
            </a:r>
            <a:r>
              <a:rPr kumimoji="1" lang="ja-JP" altLang="en-US" sz="1200" b="0" i="0" u="none" strike="noStrike" cap="none" normalizeH="0" baseline="0" dirty="0" smtClean="0">
                <a:ln>
                  <a:noFill/>
                </a:ln>
                <a:solidFill>
                  <a:schemeClr val="tx1"/>
                </a:solidFill>
                <a:effectLst/>
                <a:latin typeface="+mn-ea"/>
                <a:cs typeface="Times New Roman" pitchFamily="18" charset="0"/>
              </a:rPr>
              <a:t>手付かず食品（消費・賞味期限前）：未利用食品をいい、小袋等で小分けにされているものにあっては、当該小袋等が手付かずであるものを含む。</a:t>
            </a:r>
            <a:endParaRPr kumimoji="1" lang="ja-JP" altLang="en-US" sz="1200" b="0" i="0" u="none" strike="noStrike" cap="none" normalizeH="0" baseline="0" dirty="0" smtClean="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n-ea"/>
                <a:cs typeface="Times New Roman" pitchFamily="18" charset="0"/>
              </a:rPr>
              <a:t>⑤</a:t>
            </a:r>
            <a:r>
              <a:rPr kumimoji="1" lang="ja-JP" altLang="en-US" sz="1200" b="0" i="0" u="none" strike="noStrike" cap="none" normalizeH="0" baseline="0" dirty="0" smtClean="0">
                <a:ln>
                  <a:noFill/>
                </a:ln>
                <a:solidFill>
                  <a:schemeClr val="tx1"/>
                </a:solidFill>
                <a:effectLst/>
                <a:latin typeface="+mn-ea"/>
                <a:cs typeface="Times New Roman" pitchFamily="18" charset="0"/>
              </a:rPr>
              <a:t>茶殼・コーヒーかす：ティーバッグも含む。</a:t>
            </a:r>
            <a:endParaRPr kumimoji="1" lang="ja-JP" altLang="en-US" sz="1200" b="0" i="0" u="none" strike="noStrike" cap="none" normalizeH="0" baseline="0" dirty="0" smtClean="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n-ea"/>
                <a:cs typeface="Times New Roman" pitchFamily="18" charset="0"/>
              </a:rPr>
              <a:t>⑥</a:t>
            </a:r>
            <a:r>
              <a:rPr kumimoji="1" lang="ja-JP" altLang="en-US" sz="1200" b="0" i="0" u="none" strike="noStrike" cap="none" normalizeH="0" baseline="0" dirty="0" smtClean="0">
                <a:ln>
                  <a:noFill/>
                </a:ln>
                <a:solidFill>
                  <a:schemeClr val="tx1"/>
                </a:solidFill>
                <a:effectLst/>
                <a:latin typeface="+mn-ea"/>
                <a:cs typeface="Times New Roman" pitchFamily="18" charset="0"/>
              </a:rPr>
              <a:t>保存期限切れ食品（生鮮食品）</a:t>
            </a:r>
            <a:endParaRPr kumimoji="1" lang="ja-JP" altLang="en-US" sz="1200" b="0" i="0" u="none" strike="noStrike" cap="none" normalizeH="0" baseline="0" dirty="0" smtClean="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n-ea"/>
                <a:cs typeface="Times New Roman" pitchFamily="18" charset="0"/>
              </a:rPr>
              <a:t>⑦</a:t>
            </a:r>
            <a:r>
              <a:rPr kumimoji="1" lang="ja-JP" altLang="en-US" sz="1200" b="0" i="0" u="none" strike="noStrike" cap="none" normalizeH="0" baseline="0" dirty="0" smtClean="0">
                <a:ln>
                  <a:noFill/>
                </a:ln>
                <a:solidFill>
                  <a:schemeClr val="tx1"/>
                </a:solidFill>
                <a:effectLst/>
                <a:latin typeface="+mn-ea"/>
                <a:cs typeface="Times New Roman" pitchFamily="18" charset="0"/>
              </a:rPr>
              <a:t>保存期限切れ食品（保存品）</a:t>
            </a:r>
            <a:endParaRPr kumimoji="1" lang="ja-JP" altLang="en-US" sz="1200" b="0" i="0" u="none" strike="noStrike" cap="none" normalizeH="0" baseline="0" dirty="0" smtClean="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n-ea"/>
                <a:cs typeface="Times New Roman" pitchFamily="18" charset="0"/>
              </a:rPr>
              <a:t>⑧</a:t>
            </a:r>
            <a:r>
              <a:rPr kumimoji="1" lang="ja-JP" altLang="en-US" sz="1200" b="0" i="0" u="none" strike="noStrike" cap="none" normalizeH="0" baseline="0" dirty="0" smtClean="0">
                <a:ln>
                  <a:noFill/>
                </a:ln>
                <a:solidFill>
                  <a:schemeClr val="tx1"/>
                </a:solidFill>
                <a:effectLst/>
                <a:latin typeface="+mn-ea"/>
                <a:cs typeface="Times New Roman" pitchFamily="18" charset="0"/>
              </a:rPr>
              <a:t>その他生ごみ：ペットフードなど①～⑦に分類できないもの</a:t>
            </a:r>
            <a:endParaRPr kumimoji="1" lang="ja-JP" altLang="en-US" sz="1200" b="0" i="0" u="none" strike="noStrike" cap="none" normalizeH="0" baseline="0" dirty="0" smtClean="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mn-ea"/>
                <a:cs typeface="Times New Roman" pitchFamily="18" charset="0"/>
              </a:rPr>
              <a:t>⑨</a:t>
            </a:r>
            <a:r>
              <a:rPr kumimoji="1" lang="ja-JP" altLang="en-US" sz="1200" b="0" i="0" u="none" strike="noStrike" cap="none" normalizeH="0" baseline="0" dirty="0" smtClean="0">
                <a:ln>
                  <a:noFill/>
                </a:ln>
                <a:solidFill>
                  <a:schemeClr val="tx1"/>
                </a:solidFill>
                <a:effectLst/>
                <a:latin typeface="+mn-ea"/>
                <a:cs typeface="Times New Roman" pitchFamily="18" charset="0"/>
              </a:rPr>
              <a:t>廃棄する飲料など：牛乳、お茶、ジュースなど。コップに残っていたものも含む。　</a:t>
            </a:r>
            <a:endParaRPr kumimoji="1" lang="ja-JP" altLang="en-US" sz="1200" b="0" i="0" u="none" strike="noStrike" cap="none" normalizeH="0" baseline="0" dirty="0" smtClean="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n-ea"/>
                <a:cs typeface="Times New Roman" pitchFamily="18" charset="0"/>
              </a:rPr>
              <a:t>2</a:t>
            </a:r>
            <a:r>
              <a:rPr kumimoji="1" lang="ja-JP" altLang="en-US" sz="1600" b="0" i="0" u="none" strike="noStrike" cap="none" normalizeH="0" baseline="0" dirty="0" err="1" smtClean="0">
                <a:ln>
                  <a:noFill/>
                </a:ln>
                <a:solidFill>
                  <a:schemeClr val="tx1"/>
                </a:solidFill>
                <a:effectLst/>
                <a:latin typeface="+mn-ea"/>
                <a:cs typeface="Times New Roman" pitchFamily="18" charset="0"/>
              </a:rPr>
              <a:t>．</a:t>
            </a:r>
            <a:r>
              <a:rPr kumimoji="1" lang="ja-JP" altLang="en-US" sz="1200" b="0" i="0" u="none" strike="noStrike" cap="none" normalizeH="0" baseline="0" dirty="0" smtClean="0">
                <a:ln>
                  <a:noFill/>
                </a:ln>
                <a:solidFill>
                  <a:schemeClr val="tx1"/>
                </a:solidFill>
                <a:effectLst/>
                <a:latin typeface="+mn-ea"/>
                <a:cs typeface="Times New Roman" pitchFamily="18" charset="0"/>
              </a:rPr>
              <a:t>分類⑥、⑦の保存期限切れ食品については、毎日、おおよその購入金額を算出して、再下段の欄に記入。（例：</a:t>
            </a:r>
            <a:r>
              <a:rPr kumimoji="1" lang="en-US" altLang="ja-JP" sz="1200" b="0" i="0" u="none" strike="noStrike" cap="none" normalizeH="0" baseline="0" dirty="0" smtClean="0">
                <a:ln>
                  <a:noFill/>
                </a:ln>
                <a:solidFill>
                  <a:schemeClr val="tx1"/>
                </a:solidFill>
                <a:effectLst/>
                <a:latin typeface="+mn-ea"/>
                <a:cs typeface="Times New Roman" pitchFamily="18" charset="0"/>
              </a:rPr>
              <a:t>300</a:t>
            </a:r>
            <a:r>
              <a:rPr kumimoji="1" lang="ja-JP" altLang="en-US" sz="1200" b="0" i="0" u="none" strike="noStrike" cap="none" normalizeH="0" baseline="0" dirty="0" smtClean="0">
                <a:ln>
                  <a:noFill/>
                </a:ln>
                <a:solidFill>
                  <a:schemeClr val="tx1"/>
                </a:solidFill>
                <a:effectLst/>
                <a:latin typeface="+mn-ea"/>
                <a:cs typeface="Times New Roman" pitchFamily="18" charset="0"/>
              </a:rPr>
              <a:t>円で購入した</a:t>
            </a:r>
            <a:r>
              <a:rPr kumimoji="1" lang="en-US" altLang="ja-JP" sz="1200" b="0" i="0" u="none" strike="noStrike" cap="none" normalizeH="0" baseline="0" dirty="0" smtClean="0">
                <a:ln>
                  <a:noFill/>
                </a:ln>
                <a:solidFill>
                  <a:schemeClr val="tx1"/>
                </a:solidFill>
                <a:effectLst/>
                <a:latin typeface="+mn-ea"/>
                <a:cs typeface="Times New Roman" pitchFamily="18" charset="0"/>
              </a:rPr>
              <a:t>10</a:t>
            </a:r>
            <a:r>
              <a:rPr kumimoji="1" lang="ja-JP" altLang="en-US" sz="1200" b="0" i="0" u="none" strike="noStrike" cap="none" normalizeH="0" baseline="0" dirty="0" smtClean="0">
                <a:ln>
                  <a:noFill/>
                </a:ln>
                <a:solidFill>
                  <a:schemeClr val="tx1"/>
                </a:solidFill>
                <a:effectLst/>
                <a:latin typeface="+mn-ea"/>
                <a:cs typeface="Times New Roman" pitchFamily="18" charset="0"/>
              </a:rPr>
              <a:t>枚入りのハムのうち、</a:t>
            </a:r>
            <a:r>
              <a:rPr kumimoji="1" lang="en-US" altLang="ja-JP" sz="1200" b="0" i="0" u="none" strike="noStrike" cap="none" normalizeH="0" baseline="0" dirty="0" smtClean="0">
                <a:ln>
                  <a:noFill/>
                </a:ln>
                <a:solidFill>
                  <a:schemeClr val="tx1"/>
                </a:solidFill>
                <a:effectLst/>
                <a:latin typeface="+mn-ea"/>
                <a:cs typeface="Times New Roman" pitchFamily="18" charset="0"/>
              </a:rPr>
              <a:t>5</a:t>
            </a:r>
            <a:r>
              <a:rPr kumimoji="1" lang="ja-JP" altLang="en-US" sz="1200" b="0" i="0" u="none" strike="noStrike" cap="none" normalizeH="0" baseline="0" dirty="0" smtClean="0">
                <a:ln>
                  <a:noFill/>
                </a:ln>
                <a:solidFill>
                  <a:schemeClr val="tx1"/>
                </a:solidFill>
                <a:effectLst/>
                <a:latin typeface="+mn-ea"/>
                <a:cs typeface="Times New Roman" pitchFamily="18" charset="0"/>
              </a:rPr>
              <a:t>枚を食べ、残りをそのまま処分した場合「</a:t>
            </a:r>
            <a:r>
              <a:rPr kumimoji="1" lang="en-US" altLang="ja-JP" sz="1200" b="0" i="0" u="none" strike="noStrike" cap="none" normalizeH="0" baseline="0" dirty="0" smtClean="0">
                <a:ln>
                  <a:noFill/>
                </a:ln>
                <a:solidFill>
                  <a:schemeClr val="tx1"/>
                </a:solidFill>
                <a:effectLst/>
                <a:latin typeface="+mn-ea"/>
                <a:cs typeface="Times New Roman" pitchFamily="18" charset="0"/>
              </a:rPr>
              <a:t>150</a:t>
            </a:r>
            <a:r>
              <a:rPr kumimoji="1" lang="ja-JP" altLang="en-US" sz="1200" b="0" i="0" u="none" strike="noStrike" cap="none" normalizeH="0" baseline="0" dirty="0" smtClean="0">
                <a:ln>
                  <a:noFill/>
                </a:ln>
                <a:solidFill>
                  <a:schemeClr val="tx1"/>
                </a:solidFill>
                <a:effectLst/>
                <a:latin typeface="+mn-ea"/>
                <a:cs typeface="Times New Roman" pitchFamily="18" charset="0"/>
              </a:rPr>
              <a:t>円」など）</a:t>
            </a:r>
            <a:endParaRPr kumimoji="1" lang="ja-JP" altLang="en-US" sz="1200" b="0" i="0" u="none" strike="noStrike" cap="none" normalizeH="0" baseline="0" dirty="0" smtClean="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n-ea"/>
                <a:cs typeface="Times New Roman" pitchFamily="18" charset="0"/>
              </a:rPr>
              <a:t>3</a:t>
            </a:r>
            <a:r>
              <a:rPr kumimoji="1" lang="ja-JP" altLang="en-US" sz="1600" b="0" i="0" u="none" strike="noStrike" cap="none" normalizeH="0" baseline="0" dirty="0" err="1" smtClean="0">
                <a:ln>
                  <a:noFill/>
                </a:ln>
                <a:solidFill>
                  <a:schemeClr val="tx1"/>
                </a:solidFill>
                <a:effectLst/>
                <a:latin typeface="+mn-ea"/>
                <a:cs typeface="Times New Roman" pitchFamily="18" charset="0"/>
              </a:rPr>
              <a:t>．</a:t>
            </a:r>
            <a:r>
              <a:rPr kumimoji="1" lang="ja-JP" altLang="en-US" sz="1200" b="0" i="0" u="none" strike="noStrike" cap="none" normalizeH="0" baseline="0" dirty="0" smtClean="0">
                <a:ln>
                  <a:noFill/>
                </a:ln>
                <a:solidFill>
                  <a:schemeClr val="tx1"/>
                </a:solidFill>
                <a:effectLst/>
                <a:latin typeface="+mn-ea"/>
                <a:cs typeface="Times New Roman" pitchFamily="18" charset="0"/>
              </a:rPr>
              <a:t>分類⑥、⑦の保存期限切れ食品については、⑩に品目や保存期限から経過した日数を記入。</a:t>
            </a:r>
            <a:endParaRPr kumimoji="1" lang="ja-JP" altLang="en-US" sz="1200" b="0" i="0" u="none" strike="noStrike" cap="none" normalizeH="0" baseline="0" dirty="0" smtClean="0">
              <a:ln>
                <a:noFill/>
              </a:ln>
              <a:solidFill>
                <a:schemeClr val="tx1"/>
              </a:solidFill>
              <a:effectLst/>
              <a:latin typeface="+mn-ea"/>
              <a:cs typeface="ＭＳ Ｐゴシック" pitchFamily="50" charset="-128"/>
            </a:endParaRPr>
          </a:p>
        </p:txBody>
      </p:sp>
      <p:sp>
        <p:nvSpPr>
          <p:cNvPr id="32" name="スライド番号プレースホルダ 31"/>
          <p:cNvSpPr>
            <a:spLocks noGrp="1"/>
          </p:cNvSpPr>
          <p:nvPr>
            <p:ph type="sldNum" sz="quarter" idx="12"/>
          </p:nvPr>
        </p:nvSpPr>
        <p:spPr/>
        <p:txBody>
          <a:bodyPr/>
          <a:lstStyle/>
          <a:p>
            <a:fld id="{4F1D91A3-24D0-4009-B435-E36DA5E0B517}" type="slidenum">
              <a:rPr kumimoji="1" lang="ja-JP" altLang="en-US" smtClean="0"/>
              <a:pPr/>
              <a:t>10</a:t>
            </a:fld>
            <a:endParaRPr kumimoji="1" lang="ja-JP" altLang="en-US" dirty="0"/>
          </a:p>
        </p:txBody>
      </p:sp>
    </p:spTree>
    <p:extLst>
      <p:ext uri="{BB962C8B-B14F-4D97-AF65-F5344CB8AC3E}">
        <p14:creationId xmlns:p14="http://schemas.microsoft.com/office/powerpoint/2010/main" xmlns="" val="1962153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調査参加者の年代</a:t>
            </a:r>
            <a:endParaRPr kumimoji="1" lang="ja-JP" altLang="en-US" sz="2400" dirty="0"/>
          </a:p>
        </p:txBody>
      </p:sp>
      <p:graphicFrame>
        <p:nvGraphicFramePr>
          <p:cNvPr id="6" name="グラフ 5"/>
          <p:cNvGraphicFramePr/>
          <p:nvPr/>
        </p:nvGraphicFramePr>
        <p:xfrm>
          <a:off x="727532" y="1556792"/>
          <a:ext cx="8450939"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8853433" y="1578278"/>
            <a:ext cx="936104" cy="338554"/>
          </a:xfrm>
          <a:prstGeom prst="rect">
            <a:avLst/>
          </a:prstGeom>
          <a:noFill/>
        </p:spPr>
        <p:txBody>
          <a:bodyPr wrap="square" rtlCol="0">
            <a:spAutoFit/>
          </a:bodyPr>
          <a:lstStyle/>
          <a:p>
            <a:pPr algn="ctr"/>
            <a:r>
              <a:rPr kumimoji="1" lang="ja-JP" altLang="en-US" sz="1600" dirty="0" smtClean="0"/>
              <a:t>（人）</a:t>
            </a:r>
            <a:endParaRPr kumimoji="1" lang="ja-JP" altLang="en-US" sz="1600" dirty="0"/>
          </a:p>
        </p:txBody>
      </p:sp>
      <p:sp>
        <p:nvSpPr>
          <p:cNvPr id="5" name="スライド番号プレースホルダ 4"/>
          <p:cNvSpPr>
            <a:spLocks noGrp="1"/>
          </p:cNvSpPr>
          <p:nvPr>
            <p:ph type="sldNum" sz="quarter" idx="12"/>
          </p:nvPr>
        </p:nvSpPr>
        <p:spPr/>
        <p:txBody>
          <a:bodyPr/>
          <a:lstStyle/>
          <a:p>
            <a:fld id="{4F1D91A3-24D0-4009-B435-E36DA5E0B517}" type="slidenum">
              <a:rPr kumimoji="1" lang="ja-JP" altLang="en-US" smtClean="0"/>
              <a:pPr/>
              <a:t>11</a:t>
            </a:fld>
            <a:endParaRPr kumimoji="1" lang="ja-JP" altLang="en-US"/>
          </a:p>
        </p:txBody>
      </p:sp>
    </p:spTree>
    <p:extLst>
      <p:ext uri="{BB962C8B-B14F-4D97-AF65-F5344CB8AC3E}">
        <p14:creationId xmlns:p14="http://schemas.microsoft.com/office/powerpoint/2010/main" xmlns="" val="639044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調査参加者の</a:t>
            </a:r>
            <a:r>
              <a:rPr lang="ja-JP" altLang="en-US" dirty="0" smtClean="0"/>
              <a:t>性別</a:t>
            </a:r>
            <a:endParaRPr kumimoji="1" lang="ja-JP" altLang="en-US" sz="2400" dirty="0"/>
          </a:p>
        </p:txBody>
      </p:sp>
      <p:graphicFrame>
        <p:nvGraphicFramePr>
          <p:cNvPr id="5" name="グラフ 4"/>
          <p:cNvGraphicFramePr/>
          <p:nvPr/>
        </p:nvGraphicFramePr>
        <p:xfrm>
          <a:off x="858000" y="1700808"/>
          <a:ext cx="8190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8775425" y="1722294"/>
            <a:ext cx="936104" cy="338554"/>
          </a:xfrm>
          <a:prstGeom prst="rect">
            <a:avLst/>
          </a:prstGeom>
          <a:noFill/>
        </p:spPr>
        <p:txBody>
          <a:bodyPr wrap="square" rtlCol="0">
            <a:spAutoFit/>
          </a:bodyPr>
          <a:lstStyle/>
          <a:p>
            <a:pPr algn="ctr"/>
            <a:r>
              <a:rPr kumimoji="1" lang="ja-JP" altLang="en-US" sz="1600" dirty="0" smtClean="0"/>
              <a:t>（人）</a:t>
            </a:r>
            <a:endParaRPr kumimoji="1" lang="ja-JP" altLang="en-US" sz="1600" dirty="0"/>
          </a:p>
        </p:txBody>
      </p:sp>
      <p:sp>
        <p:nvSpPr>
          <p:cNvPr id="6" name="スライド番号プレースホルダ 5"/>
          <p:cNvSpPr>
            <a:spLocks noGrp="1"/>
          </p:cNvSpPr>
          <p:nvPr>
            <p:ph type="sldNum" sz="quarter" idx="12"/>
          </p:nvPr>
        </p:nvSpPr>
        <p:spPr/>
        <p:txBody>
          <a:bodyPr/>
          <a:lstStyle/>
          <a:p>
            <a:fld id="{4F1D91A3-24D0-4009-B435-E36DA5E0B517}" type="slidenum">
              <a:rPr kumimoji="1" lang="ja-JP" altLang="en-US" smtClean="0"/>
              <a:pPr/>
              <a:t>12</a:t>
            </a:fld>
            <a:endParaRPr kumimoji="1" lang="ja-JP" altLang="en-US"/>
          </a:p>
        </p:txBody>
      </p:sp>
    </p:spTree>
    <p:extLst>
      <p:ext uri="{BB962C8B-B14F-4D97-AF65-F5344CB8AC3E}">
        <p14:creationId xmlns:p14="http://schemas.microsoft.com/office/powerpoint/2010/main" xmlns="" val="3476677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調査参加者の</a:t>
            </a:r>
            <a:r>
              <a:rPr lang="ja-JP" altLang="en-US" dirty="0" smtClean="0"/>
              <a:t>職業</a:t>
            </a:r>
            <a:endParaRPr kumimoji="1" lang="ja-JP" altLang="en-US" dirty="0"/>
          </a:p>
        </p:txBody>
      </p:sp>
      <p:graphicFrame>
        <p:nvGraphicFramePr>
          <p:cNvPr id="4" name="グラフ 3"/>
          <p:cNvGraphicFramePr/>
          <p:nvPr/>
        </p:nvGraphicFramePr>
        <p:xfrm>
          <a:off x="858000" y="1772815"/>
          <a:ext cx="8190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8775425" y="1772816"/>
            <a:ext cx="936104" cy="338554"/>
          </a:xfrm>
          <a:prstGeom prst="rect">
            <a:avLst/>
          </a:prstGeom>
          <a:noFill/>
        </p:spPr>
        <p:txBody>
          <a:bodyPr wrap="square" rtlCol="0">
            <a:spAutoFit/>
          </a:bodyPr>
          <a:lstStyle/>
          <a:p>
            <a:pPr algn="ctr"/>
            <a:r>
              <a:rPr kumimoji="1" lang="ja-JP" altLang="en-US" sz="1600" dirty="0" smtClean="0"/>
              <a:t>（人）</a:t>
            </a:r>
            <a:endParaRPr kumimoji="1" lang="ja-JP" altLang="en-US" sz="1600" dirty="0"/>
          </a:p>
        </p:txBody>
      </p:sp>
      <p:sp>
        <p:nvSpPr>
          <p:cNvPr id="6" name="スライド番号プレースホルダ 5"/>
          <p:cNvSpPr>
            <a:spLocks noGrp="1"/>
          </p:cNvSpPr>
          <p:nvPr>
            <p:ph type="sldNum" sz="quarter" idx="12"/>
          </p:nvPr>
        </p:nvSpPr>
        <p:spPr/>
        <p:txBody>
          <a:bodyPr/>
          <a:lstStyle/>
          <a:p>
            <a:fld id="{4F1D91A3-24D0-4009-B435-E36DA5E0B517}" type="slidenum">
              <a:rPr kumimoji="1" lang="ja-JP" altLang="en-US" smtClean="0"/>
              <a:pPr/>
              <a:t>13</a:t>
            </a:fld>
            <a:endParaRPr kumimoji="1" lang="ja-JP" altLang="en-US"/>
          </a:p>
        </p:txBody>
      </p:sp>
    </p:spTree>
    <p:extLst>
      <p:ext uri="{BB962C8B-B14F-4D97-AF65-F5344CB8AC3E}">
        <p14:creationId xmlns:p14="http://schemas.microsoft.com/office/powerpoint/2010/main" xmlns="" val="1242427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調査</a:t>
            </a:r>
            <a:r>
              <a:rPr lang="en-US" altLang="ja-JP" dirty="0" smtClean="0"/>
              <a:t>1</a:t>
            </a:r>
            <a:r>
              <a:rPr lang="ja-JP" altLang="en-US" dirty="0" smtClean="0"/>
              <a:t>回目、</a:t>
            </a:r>
            <a:r>
              <a:rPr lang="en-US" altLang="ja-JP" dirty="0" smtClean="0"/>
              <a:t>2</a:t>
            </a:r>
            <a:r>
              <a:rPr lang="ja-JP" altLang="en-US" dirty="0" smtClean="0"/>
              <a:t>回目の</a:t>
            </a:r>
            <a:r>
              <a:rPr lang="en-US" altLang="ja-JP" dirty="0" smtClean="0"/>
              <a:t/>
            </a:r>
            <a:br>
              <a:rPr lang="en-US" altLang="ja-JP" dirty="0" smtClean="0"/>
            </a:br>
            <a:r>
              <a:rPr lang="en-US" altLang="ja-JP" dirty="0" smtClean="0"/>
              <a:t>1</a:t>
            </a:r>
            <a:r>
              <a:rPr lang="ja-JP" altLang="en-US" dirty="0"/>
              <a:t>人当たりの生ごみの重量</a:t>
            </a:r>
            <a:r>
              <a:rPr lang="en-US" altLang="ja-JP" dirty="0"/>
              <a:t>(</a:t>
            </a:r>
            <a:r>
              <a:rPr lang="en-US" altLang="ja-JP" dirty="0" smtClean="0"/>
              <a:t>g/</a:t>
            </a:r>
            <a:r>
              <a:rPr lang="ja-JP" altLang="en-US" dirty="0" smtClean="0"/>
              <a:t>週</a:t>
            </a:r>
            <a:r>
              <a:rPr lang="en-US" altLang="ja-JP" dirty="0" smtClean="0"/>
              <a:t>)</a:t>
            </a:r>
            <a:r>
              <a:rPr lang="ja-JP" altLang="en-US" dirty="0" smtClean="0"/>
              <a:t> </a:t>
            </a:r>
            <a:endParaRPr kumimoji="1" lang="ja-JP" altLang="en-US" dirty="0"/>
          </a:p>
        </p:txBody>
      </p:sp>
      <p:grpSp>
        <p:nvGrpSpPr>
          <p:cNvPr id="13" name="グループ化 12"/>
          <p:cNvGrpSpPr/>
          <p:nvPr/>
        </p:nvGrpSpPr>
        <p:grpSpPr>
          <a:xfrm>
            <a:off x="858000" y="1844824"/>
            <a:ext cx="8891983" cy="4680000"/>
            <a:chOff x="792000" y="1844824"/>
            <a:chExt cx="8207984" cy="4680000"/>
          </a:xfrm>
        </p:grpSpPr>
        <p:graphicFrame>
          <p:nvGraphicFramePr>
            <p:cNvPr id="5" name="グラフ 4"/>
            <p:cNvGraphicFramePr/>
            <p:nvPr/>
          </p:nvGraphicFramePr>
          <p:xfrm>
            <a:off x="792000" y="1844824"/>
            <a:ext cx="7560000" cy="468000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直線コネクタ 3"/>
            <p:cNvCxnSpPr/>
            <p:nvPr/>
          </p:nvCxnSpPr>
          <p:spPr>
            <a:xfrm flipH="1">
              <a:off x="6948264" y="3645024"/>
              <a:ext cx="576064" cy="1296144"/>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7092280" y="4365104"/>
              <a:ext cx="1907704" cy="1008112"/>
              <a:chOff x="6228184" y="4581128"/>
              <a:chExt cx="2664296" cy="1296144"/>
            </a:xfrm>
          </p:grpSpPr>
          <p:sp>
            <p:nvSpPr>
              <p:cNvPr id="11" name="円形吹き出し 10"/>
              <p:cNvSpPr/>
              <p:nvPr/>
            </p:nvSpPr>
            <p:spPr>
              <a:xfrm>
                <a:off x="6300193" y="4581128"/>
                <a:ext cx="2520280" cy="1296144"/>
              </a:xfrm>
              <a:prstGeom prst="wedgeEllipseCallout">
                <a:avLst>
                  <a:gd name="adj1" fmla="val -65007"/>
                  <a:gd name="adj2" fmla="val -6673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dirty="0" smtClean="0">
                  <a:solidFill>
                    <a:schemeClr val="tx1"/>
                  </a:solidFill>
                </a:endParaRPr>
              </a:p>
            </p:txBody>
          </p:sp>
          <p:sp>
            <p:nvSpPr>
              <p:cNvPr id="12" name="正方形/長方形 11"/>
              <p:cNvSpPr/>
              <p:nvPr/>
            </p:nvSpPr>
            <p:spPr>
              <a:xfrm>
                <a:off x="6228184" y="4766291"/>
                <a:ext cx="2664296" cy="910139"/>
              </a:xfrm>
              <a:prstGeom prst="rect">
                <a:avLst/>
              </a:prstGeom>
            </p:spPr>
            <p:txBody>
              <a:bodyPr wrap="square">
                <a:spAutoFit/>
              </a:bodyPr>
              <a:lstStyle/>
              <a:p>
                <a:pPr algn="ctr"/>
                <a:r>
                  <a:rPr lang="en-US" altLang="ja-JP" sz="4000" dirty="0" smtClean="0"/>
                  <a:t>-73g</a:t>
                </a:r>
              </a:p>
            </p:txBody>
          </p:sp>
        </p:grpSp>
      </p:grpSp>
      <p:sp>
        <p:nvSpPr>
          <p:cNvPr id="9" name="スライド番号プレースホルダ 8"/>
          <p:cNvSpPr>
            <a:spLocks noGrp="1"/>
          </p:cNvSpPr>
          <p:nvPr>
            <p:ph type="sldNum" sz="quarter" idx="12"/>
          </p:nvPr>
        </p:nvSpPr>
        <p:spPr/>
        <p:txBody>
          <a:bodyPr/>
          <a:lstStyle/>
          <a:p>
            <a:fld id="{4F1D91A3-24D0-4009-B435-E36DA5E0B517}" type="slidenum">
              <a:rPr kumimoji="1" lang="ja-JP" altLang="en-US" smtClean="0"/>
              <a:pPr/>
              <a:t>14</a:t>
            </a:fld>
            <a:endParaRPr kumimoji="1" lang="ja-JP" altLang="en-US"/>
          </a:p>
        </p:txBody>
      </p:sp>
    </p:spTree>
    <p:extLst>
      <p:ext uri="{BB962C8B-B14F-4D97-AF65-F5344CB8AC3E}">
        <p14:creationId xmlns:p14="http://schemas.microsoft.com/office/powerpoint/2010/main" xmlns="" val="1183595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生ごみの内訳</a:t>
            </a:r>
            <a:endParaRPr kumimoji="1" lang="ja-JP" altLang="en-US" dirty="0"/>
          </a:p>
        </p:txBody>
      </p:sp>
      <p:graphicFrame>
        <p:nvGraphicFramePr>
          <p:cNvPr id="5" name="グラフ 4"/>
          <p:cNvGraphicFramePr/>
          <p:nvPr/>
        </p:nvGraphicFramePr>
        <p:xfrm>
          <a:off x="0" y="1917312"/>
          <a:ext cx="5070000" cy="43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p:cNvGraphicFramePr/>
          <p:nvPr/>
        </p:nvGraphicFramePr>
        <p:xfrm>
          <a:off x="4836000" y="1917312"/>
          <a:ext cx="5070000" cy="4320000"/>
        </p:xfrm>
        <a:graphic>
          <a:graphicData uri="http://schemas.openxmlformats.org/drawingml/2006/chart">
            <c:chart xmlns:c="http://schemas.openxmlformats.org/drawingml/2006/chart" xmlns:r="http://schemas.openxmlformats.org/officeDocument/2006/relationships" r:id="rId4"/>
          </a:graphicData>
        </a:graphic>
      </p:graphicFrame>
      <p:sp>
        <p:nvSpPr>
          <p:cNvPr id="7" name="スライド番号プレースホルダ 6"/>
          <p:cNvSpPr>
            <a:spLocks noGrp="1"/>
          </p:cNvSpPr>
          <p:nvPr>
            <p:ph type="sldNum" sz="quarter" idx="12"/>
          </p:nvPr>
        </p:nvSpPr>
        <p:spPr/>
        <p:txBody>
          <a:bodyPr/>
          <a:lstStyle/>
          <a:p>
            <a:fld id="{4F1D91A3-24D0-4009-B435-E36DA5E0B517}" type="slidenum">
              <a:rPr kumimoji="1" lang="ja-JP" altLang="en-US" smtClean="0"/>
              <a:pPr/>
              <a:t>15</a:t>
            </a:fld>
            <a:endParaRPr kumimoji="1" lang="ja-JP" altLang="en-US"/>
          </a:p>
        </p:txBody>
      </p:sp>
    </p:spTree>
    <p:extLst>
      <p:ext uri="{BB962C8B-B14F-4D97-AF65-F5344CB8AC3E}">
        <p14:creationId xmlns:p14="http://schemas.microsoft.com/office/powerpoint/2010/main" xmlns="" val="2065168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手つかず食品の内訳</a:t>
            </a:r>
            <a:endParaRPr kumimoji="1" lang="ja-JP" altLang="en-US" dirty="0"/>
          </a:p>
        </p:txBody>
      </p:sp>
      <p:graphicFrame>
        <p:nvGraphicFramePr>
          <p:cNvPr id="6" name="グラフ 5"/>
          <p:cNvGraphicFramePr/>
          <p:nvPr/>
        </p:nvGraphicFramePr>
        <p:xfrm>
          <a:off x="4836000" y="1988840"/>
          <a:ext cx="5070000" cy="43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p:cNvGraphicFramePr/>
          <p:nvPr/>
        </p:nvGraphicFramePr>
        <p:xfrm>
          <a:off x="0" y="1988840"/>
          <a:ext cx="5070000" cy="4320000"/>
        </p:xfrm>
        <a:graphic>
          <a:graphicData uri="http://schemas.openxmlformats.org/drawingml/2006/chart">
            <c:chart xmlns:c="http://schemas.openxmlformats.org/drawingml/2006/chart" xmlns:r="http://schemas.openxmlformats.org/officeDocument/2006/relationships" r:id="rId4"/>
          </a:graphicData>
        </a:graphic>
      </p:graphicFrame>
      <p:sp>
        <p:nvSpPr>
          <p:cNvPr id="5" name="スライド番号プレースホルダ 4"/>
          <p:cNvSpPr>
            <a:spLocks noGrp="1"/>
          </p:cNvSpPr>
          <p:nvPr>
            <p:ph type="sldNum" sz="quarter" idx="12"/>
          </p:nvPr>
        </p:nvSpPr>
        <p:spPr/>
        <p:txBody>
          <a:bodyPr/>
          <a:lstStyle/>
          <a:p>
            <a:fld id="{4F1D91A3-24D0-4009-B435-E36DA5E0B517}" type="slidenum">
              <a:rPr kumimoji="1" lang="ja-JP" altLang="en-US" smtClean="0"/>
              <a:pPr/>
              <a:t>16</a:t>
            </a:fld>
            <a:endParaRPr kumimoji="1" lang="ja-JP" altLang="en-US"/>
          </a:p>
        </p:txBody>
      </p:sp>
    </p:spTree>
    <p:extLst>
      <p:ext uri="{BB962C8B-B14F-4D97-AF65-F5344CB8AC3E}">
        <p14:creationId xmlns:p14="http://schemas.microsoft.com/office/powerpoint/2010/main" xmlns="" val="384627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47396" y="2486538"/>
            <a:ext cx="7886700" cy="1325563"/>
          </a:xfrm>
        </p:spPr>
        <p:txBody>
          <a:bodyPr/>
          <a:lstStyle/>
          <a:p>
            <a:r>
              <a:rPr lang="en-US" altLang="ja-JP" dirty="0" smtClean="0"/>
              <a:t>A.</a:t>
            </a:r>
            <a:r>
              <a:rPr lang="ja-JP" altLang="en-US" dirty="0" smtClean="0"/>
              <a:t>高齢世帯向けテキスト導入部</a:t>
            </a:r>
            <a:endParaRPr kumimoji="1" lang="ja-JP" altLang="en-US" dirty="0"/>
          </a:p>
        </p:txBody>
      </p:sp>
      <p:sp>
        <p:nvSpPr>
          <p:cNvPr id="3" name="スライド番号プレースホルダー 2"/>
          <p:cNvSpPr>
            <a:spLocks noGrp="1"/>
          </p:cNvSpPr>
          <p:nvPr>
            <p:ph type="sldNum" sz="quarter" idx="12"/>
          </p:nvPr>
        </p:nvSpPr>
        <p:spPr/>
        <p:txBody>
          <a:bodyPr/>
          <a:lstStyle/>
          <a:p>
            <a:fld id="{DF8AF3E8-5F72-4F77-8EA5-0D1F79AD4F61}" type="slidenum">
              <a:rPr kumimoji="1" lang="ja-JP" altLang="en-US" smtClean="0"/>
              <a:pPr/>
              <a:t>17</a:t>
            </a:fld>
            <a:endParaRPr kumimoji="1"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32520" y="260649"/>
            <a:ext cx="8640960" cy="790912"/>
          </a:xfrm>
        </p:spPr>
        <p:txBody>
          <a:bodyPr>
            <a:normAutofit/>
          </a:bodyPr>
          <a:lstStyle/>
          <a:p>
            <a:r>
              <a:rPr lang="ja-JP" altLang="en-US" sz="3200" dirty="0"/>
              <a:t>世帯平均年齢と調理</a:t>
            </a:r>
            <a:r>
              <a:rPr lang="ja-JP" altLang="en-US" sz="3200" dirty="0" err="1"/>
              <a:t>くず</a:t>
            </a:r>
            <a:r>
              <a:rPr lang="ja-JP" altLang="en-US" sz="3200" dirty="0"/>
              <a:t>量との関係</a:t>
            </a:r>
          </a:p>
        </p:txBody>
      </p:sp>
      <p:graphicFrame>
        <p:nvGraphicFramePr>
          <p:cNvPr id="4" name="グラフ 3"/>
          <p:cNvGraphicFramePr/>
          <p:nvPr>
            <p:extLst>
              <p:ext uri="{D42A27DB-BD31-4B8C-83A1-F6EECF244321}">
                <p14:modId xmlns:p14="http://schemas.microsoft.com/office/powerpoint/2010/main" xmlns="" val="2805197088"/>
              </p:ext>
            </p:extLst>
          </p:nvPr>
        </p:nvGraphicFramePr>
        <p:xfrm>
          <a:off x="848544" y="1228110"/>
          <a:ext cx="8208000" cy="4500000"/>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flipH="1">
            <a:off x="1712638" y="5723964"/>
            <a:ext cx="7596461" cy="923330"/>
          </a:xfrm>
          <a:prstGeom prst="rect">
            <a:avLst/>
          </a:prstGeom>
          <a:noFill/>
        </p:spPr>
        <p:txBody>
          <a:bodyPr wrap="square" rtlCol="0">
            <a:spAutoFit/>
          </a:bodyPr>
          <a:lstStyle/>
          <a:p>
            <a:pPr algn="ctr"/>
            <a:r>
              <a:rPr lang="ja-JP" altLang="en-US" b="1" dirty="0">
                <a:solidFill>
                  <a:srgbClr val="FF0000"/>
                </a:solidFill>
              </a:rPr>
              <a:t>平均年齢が高い世帯ほど、調理くずの発生量が多い</a:t>
            </a:r>
            <a:r>
              <a:rPr lang="ja-JP" altLang="en-US" b="1" dirty="0" smtClean="0">
                <a:solidFill>
                  <a:srgbClr val="FF0000"/>
                </a:solidFill>
              </a:rPr>
              <a:t>。</a:t>
            </a:r>
            <a:endParaRPr lang="en-US" altLang="ja-JP" b="1" dirty="0" smtClean="0">
              <a:solidFill>
                <a:srgbClr val="FF0000"/>
              </a:solidFill>
            </a:endParaRPr>
          </a:p>
          <a:p>
            <a:r>
              <a:rPr lang="ja-JP" altLang="en-US" dirty="0" smtClean="0">
                <a:solidFill>
                  <a:srgbClr val="0000CC"/>
                </a:solidFill>
              </a:rPr>
              <a:t>考えられる要因</a:t>
            </a:r>
            <a:r>
              <a:rPr lang="en-US" altLang="ja-JP" dirty="0" smtClean="0">
                <a:solidFill>
                  <a:srgbClr val="0000CC"/>
                </a:solidFill>
              </a:rPr>
              <a:t>	</a:t>
            </a:r>
            <a:r>
              <a:rPr lang="ja-JP" altLang="en-US" dirty="0" smtClean="0">
                <a:solidFill>
                  <a:srgbClr val="0000CC"/>
                </a:solidFill>
              </a:rPr>
              <a:t>→世帯人数が少ないため、調理の効率が落ちる。</a:t>
            </a:r>
            <a:endParaRPr lang="en-US" altLang="ja-JP" dirty="0" smtClean="0">
              <a:solidFill>
                <a:srgbClr val="0000CC"/>
              </a:solidFill>
            </a:endParaRPr>
          </a:p>
          <a:p>
            <a:r>
              <a:rPr lang="en-US" altLang="ja-JP" dirty="0" smtClean="0">
                <a:solidFill>
                  <a:srgbClr val="0000CC"/>
                </a:solidFill>
              </a:rPr>
              <a:t>		</a:t>
            </a:r>
            <a:r>
              <a:rPr lang="ja-JP" altLang="en-US" dirty="0" smtClean="0">
                <a:solidFill>
                  <a:srgbClr val="0000CC"/>
                </a:solidFill>
              </a:rPr>
              <a:t>→中食、外食に頼らずに素材から調理する人が多い。</a:t>
            </a:r>
            <a:endParaRPr lang="ja-JP" altLang="en-US" dirty="0">
              <a:solidFill>
                <a:srgbClr val="0000CC"/>
              </a:solidFill>
            </a:endParaRPr>
          </a:p>
        </p:txBody>
      </p:sp>
      <p:sp>
        <p:nvSpPr>
          <p:cNvPr id="3" name="スライド番号プレースホルダー 2"/>
          <p:cNvSpPr>
            <a:spLocks noGrp="1"/>
          </p:cNvSpPr>
          <p:nvPr>
            <p:ph type="sldNum" sz="quarter" idx="12"/>
          </p:nvPr>
        </p:nvSpPr>
        <p:spPr/>
        <p:txBody>
          <a:bodyPr/>
          <a:lstStyle/>
          <a:p>
            <a:fld id="{DF8AF3E8-5F72-4F77-8EA5-0D1F79AD4F61}" type="slidenum">
              <a:rPr kumimoji="1" lang="ja-JP" altLang="en-US" smtClean="0"/>
              <a:pPr/>
              <a:t>18</a:t>
            </a:fld>
            <a:endParaRPr kumimoji="1" lang="ja-JP"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9020" y="160338"/>
            <a:ext cx="8640960" cy="1143000"/>
          </a:xfrm>
        </p:spPr>
        <p:txBody>
          <a:bodyPr>
            <a:noAutofit/>
          </a:bodyPr>
          <a:lstStyle/>
          <a:p>
            <a:r>
              <a:rPr lang="ja-JP" altLang="en-US" sz="3200" dirty="0"/>
              <a:t>世帯平均年齢と「食料品がまだ残っているのに同じものを購入してしまう」行動の関係</a:t>
            </a:r>
          </a:p>
        </p:txBody>
      </p:sp>
      <p:graphicFrame>
        <p:nvGraphicFramePr>
          <p:cNvPr id="6" name="コンテンツ プレースホルダ 5"/>
          <p:cNvGraphicFramePr>
            <a:graphicFrameLocks noGrp="1"/>
          </p:cNvGraphicFramePr>
          <p:nvPr>
            <p:ph idx="1"/>
            <p:extLst>
              <p:ext uri="{D42A27DB-BD31-4B8C-83A1-F6EECF244321}">
                <p14:modId xmlns:p14="http://schemas.microsoft.com/office/powerpoint/2010/main" xmlns="" val="263226430"/>
              </p:ext>
            </p:extLst>
          </p:nvPr>
        </p:nvGraphicFramePr>
        <p:xfrm>
          <a:off x="685800" y="1320802"/>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flipH="1">
            <a:off x="101600" y="5780130"/>
            <a:ext cx="9677400" cy="923330"/>
          </a:xfrm>
          <a:prstGeom prst="rect">
            <a:avLst/>
          </a:prstGeom>
          <a:noFill/>
        </p:spPr>
        <p:txBody>
          <a:bodyPr wrap="square" rtlCol="0">
            <a:spAutoFit/>
          </a:bodyPr>
          <a:lstStyle/>
          <a:p>
            <a:pPr algn="ctr"/>
            <a:r>
              <a:rPr lang="ja-JP" altLang="en-US" b="1" dirty="0">
                <a:solidFill>
                  <a:srgbClr val="FF0000"/>
                </a:solidFill>
              </a:rPr>
              <a:t>平均年齢が高い世帯ほど、食料品がまだ残っているのに同じものを購入してしまう傾向にある</a:t>
            </a:r>
            <a:r>
              <a:rPr lang="ja-JP" altLang="en-US" b="1" dirty="0" smtClean="0">
                <a:solidFill>
                  <a:srgbClr val="FF0000"/>
                </a:solidFill>
              </a:rPr>
              <a:t>。</a:t>
            </a:r>
            <a:endParaRPr lang="en-US" altLang="ja-JP" b="1" dirty="0" smtClean="0">
              <a:solidFill>
                <a:srgbClr val="FF0000"/>
              </a:solidFill>
            </a:endParaRPr>
          </a:p>
          <a:p>
            <a:r>
              <a:rPr lang="ja-JP" altLang="en-US" dirty="0" smtClean="0">
                <a:solidFill>
                  <a:srgbClr val="0000CC"/>
                </a:solidFill>
              </a:rPr>
              <a:t>考えられる要因</a:t>
            </a:r>
            <a:r>
              <a:rPr lang="en-US" altLang="ja-JP" dirty="0" smtClean="0">
                <a:solidFill>
                  <a:srgbClr val="0000CC"/>
                </a:solidFill>
              </a:rPr>
              <a:t>	</a:t>
            </a:r>
            <a:r>
              <a:rPr lang="ja-JP" altLang="en-US" dirty="0" smtClean="0">
                <a:solidFill>
                  <a:srgbClr val="0000CC"/>
                </a:solidFill>
              </a:rPr>
              <a:t>→アンケート結果ではまとめ買いをあまりしない傾向にあった。</a:t>
            </a:r>
            <a:endParaRPr lang="en-US" altLang="ja-JP" dirty="0" smtClean="0">
              <a:solidFill>
                <a:srgbClr val="0000CC"/>
              </a:solidFill>
            </a:endParaRPr>
          </a:p>
          <a:p>
            <a:r>
              <a:rPr lang="en-US" altLang="ja-JP" dirty="0">
                <a:solidFill>
                  <a:srgbClr val="0000CC"/>
                </a:solidFill>
              </a:rPr>
              <a:t>	</a:t>
            </a:r>
            <a:r>
              <a:rPr lang="en-US" altLang="ja-JP" dirty="0" smtClean="0">
                <a:solidFill>
                  <a:srgbClr val="0000CC"/>
                </a:solidFill>
              </a:rPr>
              <a:t>	</a:t>
            </a:r>
            <a:r>
              <a:rPr lang="ja-JP" altLang="en-US" dirty="0" smtClean="0">
                <a:solidFill>
                  <a:srgbClr val="0000CC"/>
                </a:solidFill>
              </a:rPr>
              <a:t>→生鮮食品をこまめに買いに行くことで、同じものを買ってしまうのでは。</a:t>
            </a:r>
            <a:endParaRPr lang="ja-JP" altLang="en-US" dirty="0">
              <a:solidFill>
                <a:srgbClr val="0000CC"/>
              </a:solidFill>
            </a:endParaRPr>
          </a:p>
        </p:txBody>
      </p:sp>
      <p:sp>
        <p:nvSpPr>
          <p:cNvPr id="3" name="スライド番号プレースホルダー 2"/>
          <p:cNvSpPr>
            <a:spLocks noGrp="1"/>
          </p:cNvSpPr>
          <p:nvPr>
            <p:ph type="sldNum" sz="quarter" idx="12"/>
          </p:nvPr>
        </p:nvSpPr>
        <p:spPr/>
        <p:txBody>
          <a:bodyPr/>
          <a:lstStyle/>
          <a:p>
            <a:fld id="{DF8AF3E8-5F72-4F77-8EA5-0D1F79AD4F61}" type="slidenum">
              <a:rPr kumimoji="1" lang="ja-JP" altLang="en-US" smtClean="0"/>
              <a:pPr/>
              <a:t>19</a:t>
            </a:fld>
            <a:endParaRPr kumimoji="1"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stretch>
            <a:fillRect/>
          </a:stretch>
        </p:blipFill>
        <p:spPr>
          <a:xfrm>
            <a:off x="448805" y="1149088"/>
            <a:ext cx="9008393" cy="5427076"/>
          </a:xfrm>
          <a:prstGeom prst="rect">
            <a:avLst/>
          </a:prstGeom>
        </p:spPr>
      </p:pic>
      <p:sp>
        <p:nvSpPr>
          <p:cNvPr id="5" name="テキスト ボックス 4"/>
          <p:cNvSpPr txBox="1"/>
          <p:nvPr/>
        </p:nvSpPr>
        <p:spPr>
          <a:xfrm>
            <a:off x="5664200" y="6425627"/>
            <a:ext cx="3860801" cy="523220"/>
          </a:xfrm>
          <a:prstGeom prst="rect">
            <a:avLst/>
          </a:prstGeom>
          <a:noFill/>
        </p:spPr>
        <p:txBody>
          <a:bodyPr wrap="square" rtlCol="0">
            <a:spAutoFit/>
          </a:bodyPr>
          <a:lstStyle/>
          <a:p>
            <a:pPr algn="r"/>
            <a:r>
              <a:rPr lang="ja-JP" altLang="en-US" sz="1400" dirty="0"/>
              <a:t>出典：岡山市環境局事ごみ処理基本計画</a:t>
            </a:r>
            <a:endParaRPr lang="en-US" altLang="ja-JP" sz="1400" dirty="0"/>
          </a:p>
          <a:p>
            <a:pPr algn="r"/>
            <a:endParaRPr lang="ja-JP" altLang="en-US" sz="1400" dirty="0"/>
          </a:p>
        </p:txBody>
      </p:sp>
      <p:sp>
        <p:nvSpPr>
          <p:cNvPr id="6" name="テキスト ボックス 5"/>
          <p:cNvSpPr txBox="1"/>
          <p:nvPr/>
        </p:nvSpPr>
        <p:spPr>
          <a:xfrm>
            <a:off x="640610" y="103104"/>
            <a:ext cx="6896440" cy="769441"/>
          </a:xfrm>
          <a:prstGeom prst="rect">
            <a:avLst/>
          </a:prstGeom>
          <a:solidFill>
            <a:srgbClr val="FFFF00"/>
          </a:solidFill>
        </p:spPr>
        <p:txBody>
          <a:bodyPr wrap="none" rtlCol="0">
            <a:spAutoFit/>
          </a:bodyPr>
          <a:lstStyle/>
          <a:p>
            <a:r>
              <a:rPr lang="ja-JP" altLang="en-US" sz="4400" dirty="0">
                <a:latin typeface="+mj-ea"/>
                <a:ea typeface="+mj-ea"/>
              </a:rPr>
              <a:t>岡山市のごみ処理基本計画</a:t>
            </a:r>
          </a:p>
        </p:txBody>
      </p:sp>
      <p:sp>
        <p:nvSpPr>
          <p:cNvPr id="2" name="スライド番号プレースホルダー 1"/>
          <p:cNvSpPr>
            <a:spLocks noGrp="1"/>
          </p:cNvSpPr>
          <p:nvPr>
            <p:ph type="sldNum" sz="quarter" idx="12"/>
          </p:nvPr>
        </p:nvSpPr>
        <p:spPr/>
        <p:txBody>
          <a:bodyPr/>
          <a:lstStyle/>
          <a:p>
            <a:fld id="{DF8AF3E8-5F72-4F77-8EA5-0D1F79AD4F61}" type="slidenum">
              <a:rPr kumimoji="1" lang="ja-JP" altLang="en-US" smtClean="0"/>
              <a:pPr/>
              <a:t>2</a:t>
            </a:fld>
            <a:endParaRPr kumimoji="1" lang="ja-JP" altLang="en-US"/>
          </a:p>
        </p:txBody>
      </p:sp>
    </p:spTree>
    <p:extLst>
      <p:ext uri="{BB962C8B-B14F-4D97-AF65-F5344CB8AC3E}">
        <p14:creationId xmlns:p14="http://schemas.microsoft.com/office/powerpoint/2010/main" xmlns="" val="2735864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47396" y="2486538"/>
            <a:ext cx="7886700" cy="1325563"/>
          </a:xfrm>
        </p:spPr>
        <p:txBody>
          <a:bodyPr/>
          <a:lstStyle/>
          <a:p>
            <a:r>
              <a:rPr lang="en-US" altLang="ja-JP" dirty="0" smtClean="0"/>
              <a:t>B.</a:t>
            </a:r>
            <a:r>
              <a:rPr lang="ja-JP" altLang="en-US" dirty="0" smtClean="0"/>
              <a:t>若い世帯向けテキスト導入部</a:t>
            </a:r>
            <a:endParaRPr kumimoji="1" lang="ja-JP" altLang="en-US" dirty="0"/>
          </a:p>
        </p:txBody>
      </p:sp>
      <p:sp>
        <p:nvSpPr>
          <p:cNvPr id="3" name="スライド番号プレースホルダー 2"/>
          <p:cNvSpPr>
            <a:spLocks noGrp="1"/>
          </p:cNvSpPr>
          <p:nvPr>
            <p:ph type="sldNum" sz="quarter" idx="12"/>
          </p:nvPr>
        </p:nvSpPr>
        <p:spPr/>
        <p:txBody>
          <a:bodyPr/>
          <a:lstStyle/>
          <a:p>
            <a:fld id="{DF8AF3E8-5F72-4F77-8EA5-0D1F79AD4F61}" type="slidenum">
              <a:rPr kumimoji="1" lang="ja-JP" altLang="en-US" smtClean="0"/>
              <a:pPr/>
              <a:t>20</a:t>
            </a:fld>
            <a:endParaRPr kumimoji="1"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2520" y="0"/>
            <a:ext cx="8640960" cy="1143000"/>
          </a:xfrm>
        </p:spPr>
        <p:txBody>
          <a:bodyPr>
            <a:normAutofit/>
          </a:bodyPr>
          <a:lstStyle/>
          <a:p>
            <a:pPr algn="ctr"/>
            <a:r>
              <a:rPr lang="ja-JP" altLang="en-US" sz="3200" dirty="0"/>
              <a:t>世帯平均年齢と食べ残し量との関係</a:t>
            </a:r>
          </a:p>
        </p:txBody>
      </p:sp>
      <p:graphicFrame>
        <p:nvGraphicFramePr>
          <p:cNvPr id="6" name="コンテンツ プレースホルダ 5"/>
          <p:cNvGraphicFramePr>
            <a:graphicFrameLocks noGrp="1"/>
          </p:cNvGraphicFramePr>
          <p:nvPr>
            <p:ph idx="1"/>
            <p:extLst>
              <p:ext uri="{D42A27DB-BD31-4B8C-83A1-F6EECF244321}">
                <p14:modId xmlns:p14="http://schemas.microsoft.com/office/powerpoint/2010/main" xmlns="" val="3150688905"/>
              </p:ext>
            </p:extLst>
          </p:nvPr>
        </p:nvGraphicFramePr>
        <p:xfrm>
          <a:off x="838200" y="1166193"/>
          <a:ext cx="8229600" cy="4155107"/>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flipH="1">
            <a:off x="368299" y="5318596"/>
            <a:ext cx="9537699" cy="923330"/>
          </a:xfrm>
          <a:prstGeom prst="rect">
            <a:avLst/>
          </a:prstGeom>
          <a:noFill/>
        </p:spPr>
        <p:txBody>
          <a:bodyPr wrap="square" rtlCol="0">
            <a:spAutoFit/>
          </a:bodyPr>
          <a:lstStyle/>
          <a:p>
            <a:pPr algn="ctr"/>
            <a:r>
              <a:rPr lang="en-US" altLang="ja-JP" b="1" dirty="0">
                <a:solidFill>
                  <a:srgbClr val="FF0000"/>
                </a:solidFill>
              </a:rPr>
              <a:t>60</a:t>
            </a:r>
            <a:r>
              <a:rPr lang="ja-JP" altLang="en-US" b="1" dirty="0">
                <a:solidFill>
                  <a:srgbClr val="FF0000"/>
                </a:solidFill>
              </a:rPr>
              <a:t>代の世帯より、若い世帯の方が食べ残し</a:t>
            </a:r>
            <a:r>
              <a:rPr lang="ja-JP" altLang="en-US" b="1" dirty="0" smtClean="0">
                <a:solidFill>
                  <a:srgbClr val="FF0000"/>
                </a:solidFill>
              </a:rPr>
              <a:t>の量が</a:t>
            </a:r>
            <a:r>
              <a:rPr lang="ja-JP" altLang="en-US" b="1" dirty="0">
                <a:solidFill>
                  <a:srgbClr val="FF0000"/>
                </a:solidFill>
              </a:rPr>
              <a:t>多い</a:t>
            </a:r>
            <a:r>
              <a:rPr lang="ja-JP" altLang="en-US" b="1" dirty="0" smtClean="0">
                <a:solidFill>
                  <a:srgbClr val="FF0000"/>
                </a:solidFill>
              </a:rPr>
              <a:t>。</a:t>
            </a:r>
            <a:endParaRPr lang="en-US" altLang="ja-JP" b="1" dirty="0" smtClean="0">
              <a:solidFill>
                <a:srgbClr val="FF0000"/>
              </a:solidFill>
            </a:endParaRPr>
          </a:p>
          <a:p>
            <a:r>
              <a:rPr lang="ja-JP" altLang="en-US" dirty="0">
                <a:solidFill>
                  <a:srgbClr val="0000CC"/>
                </a:solidFill>
              </a:rPr>
              <a:t>考えられる要因</a:t>
            </a:r>
            <a:r>
              <a:rPr lang="en-US" altLang="ja-JP" dirty="0">
                <a:solidFill>
                  <a:srgbClr val="0000CC"/>
                </a:solidFill>
              </a:rPr>
              <a:t>	</a:t>
            </a:r>
            <a:r>
              <a:rPr lang="ja-JP" altLang="en-US" dirty="0">
                <a:solidFill>
                  <a:srgbClr val="0000CC"/>
                </a:solidFill>
              </a:rPr>
              <a:t>→世帯人数</a:t>
            </a:r>
            <a:r>
              <a:rPr lang="ja-JP" altLang="en-US" dirty="0" smtClean="0">
                <a:solidFill>
                  <a:srgbClr val="0000CC"/>
                </a:solidFill>
              </a:rPr>
              <a:t>が多いため、家族が食べる量の予測がしにくい。</a:t>
            </a:r>
            <a:endParaRPr lang="en-US" altLang="ja-JP" dirty="0">
              <a:solidFill>
                <a:srgbClr val="0000CC"/>
              </a:solidFill>
            </a:endParaRPr>
          </a:p>
          <a:p>
            <a:r>
              <a:rPr lang="en-US" altLang="ja-JP" dirty="0">
                <a:solidFill>
                  <a:srgbClr val="0000CC"/>
                </a:solidFill>
              </a:rPr>
              <a:t>		</a:t>
            </a:r>
            <a:r>
              <a:rPr lang="ja-JP" altLang="en-US" dirty="0" smtClean="0">
                <a:solidFill>
                  <a:srgbClr val="0000CC"/>
                </a:solidFill>
              </a:rPr>
              <a:t>→少量残っても次の食事で出しにくい。</a:t>
            </a:r>
            <a:endParaRPr lang="ja-JP" altLang="en-US" b="1" dirty="0">
              <a:solidFill>
                <a:srgbClr val="FF0000"/>
              </a:solidFill>
            </a:endParaRPr>
          </a:p>
        </p:txBody>
      </p:sp>
      <p:sp>
        <p:nvSpPr>
          <p:cNvPr id="3" name="スライド番号プレースホルダー 2"/>
          <p:cNvSpPr>
            <a:spLocks noGrp="1"/>
          </p:cNvSpPr>
          <p:nvPr>
            <p:ph type="sldNum" sz="quarter" idx="12"/>
          </p:nvPr>
        </p:nvSpPr>
        <p:spPr/>
        <p:txBody>
          <a:bodyPr/>
          <a:lstStyle/>
          <a:p>
            <a:fld id="{DF8AF3E8-5F72-4F77-8EA5-0D1F79AD4F61}" type="slidenum">
              <a:rPr kumimoji="1" lang="ja-JP" altLang="en-US" smtClean="0"/>
              <a:pPr/>
              <a:t>21</a:t>
            </a:fld>
            <a:endParaRPr kumimoji="1" lang="ja-JP"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2520" y="274638"/>
            <a:ext cx="8640960" cy="1143000"/>
          </a:xfrm>
        </p:spPr>
        <p:txBody>
          <a:bodyPr>
            <a:noAutofit/>
          </a:bodyPr>
          <a:lstStyle/>
          <a:p>
            <a:pPr algn="ctr"/>
            <a:r>
              <a:rPr lang="ja-JP" altLang="en-US" sz="3200" dirty="0"/>
              <a:t>お惣菜やおにぎりを家で食べる回数と</a:t>
            </a:r>
            <a:r>
              <a:rPr lang="en-US" altLang="ja-JP" sz="3200" dirty="0"/>
              <a:t/>
            </a:r>
            <a:br>
              <a:rPr lang="en-US" altLang="ja-JP" sz="3200" dirty="0"/>
            </a:br>
            <a:r>
              <a:rPr lang="ja-JP" altLang="en-US" sz="3200" dirty="0"/>
              <a:t>食べ残し量との関係</a:t>
            </a:r>
          </a:p>
        </p:txBody>
      </p:sp>
      <p:graphicFrame>
        <p:nvGraphicFramePr>
          <p:cNvPr id="6" name="コンテンツ プレースホルダ 5"/>
          <p:cNvGraphicFramePr>
            <a:graphicFrameLocks noGrp="1"/>
          </p:cNvGraphicFramePr>
          <p:nvPr>
            <p:ph idx="1"/>
            <p:extLst>
              <p:ext uri="{D42A27DB-BD31-4B8C-83A1-F6EECF244321}">
                <p14:modId xmlns:p14="http://schemas.microsoft.com/office/powerpoint/2010/main" xmlns="" val="1652119152"/>
              </p:ext>
            </p:extLst>
          </p:nvPr>
        </p:nvGraphicFramePr>
        <p:xfrm>
          <a:off x="850900" y="1422403"/>
          <a:ext cx="8229600" cy="4051298"/>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flipH="1">
            <a:off x="838200" y="5496396"/>
            <a:ext cx="7571183" cy="1477328"/>
          </a:xfrm>
          <a:prstGeom prst="rect">
            <a:avLst/>
          </a:prstGeom>
          <a:noFill/>
        </p:spPr>
        <p:txBody>
          <a:bodyPr wrap="square" rtlCol="0">
            <a:spAutoFit/>
          </a:bodyPr>
          <a:lstStyle/>
          <a:p>
            <a:pPr algn="ctr"/>
            <a:r>
              <a:rPr lang="ja-JP" altLang="en-US" b="1" dirty="0">
                <a:solidFill>
                  <a:srgbClr val="FF0000"/>
                </a:solidFill>
              </a:rPr>
              <a:t>お総菜やおにぎりを買う回数が多いほど、</a:t>
            </a:r>
            <a:r>
              <a:rPr lang="ja-JP" altLang="en-US" b="1" dirty="0" smtClean="0">
                <a:solidFill>
                  <a:srgbClr val="FF0000"/>
                </a:solidFill>
              </a:rPr>
              <a:t>食べ残しごみが</a:t>
            </a:r>
            <a:r>
              <a:rPr lang="ja-JP" altLang="en-US" b="1" dirty="0">
                <a:solidFill>
                  <a:srgbClr val="FF0000"/>
                </a:solidFill>
              </a:rPr>
              <a:t>多い</a:t>
            </a:r>
            <a:r>
              <a:rPr lang="ja-JP" altLang="en-US" b="1" dirty="0" smtClean="0">
                <a:solidFill>
                  <a:srgbClr val="FF0000"/>
                </a:solidFill>
              </a:rPr>
              <a:t>。</a:t>
            </a:r>
            <a:endParaRPr lang="en-US" altLang="ja-JP" b="1" dirty="0" smtClean="0">
              <a:solidFill>
                <a:srgbClr val="FF0000"/>
              </a:solidFill>
            </a:endParaRPr>
          </a:p>
          <a:p>
            <a:r>
              <a:rPr lang="ja-JP" altLang="en-US" dirty="0">
                <a:solidFill>
                  <a:srgbClr val="0000CC"/>
                </a:solidFill>
              </a:rPr>
              <a:t>考えられる要因</a:t>
            </a:r>
            <a:r>
              <a:rPr lang="en-US" altLang="ja-JP" dirty="0">
                <a:solidFill>
                  <a:srgbClr val="0000CC"/>
                </a:solidFill>
              </a:rPr>
              <a:t>	</a:t>
            </a:r>
            <a:r>
              <a:rPr lang="ja-JP" altLang="en-US" dirty="0" smtClean="0">
                <a:solidFill>
                  <a:srgbClr val="0000CC"/>
                </a:solidFill>
              </a:rPr>
              <a:t>→忙しくて食品を保存する時間がない</a:t>
            </a:r>
            <a:endParaRPr lang="en-US" altLang="ja-JP" dirty="0">
              <a:solidFill>
                <a:srgbClr val="0000CC"/>
              </a:solidFill>
            </a:endParaRPr>
          </a:p>
          <a:p>
            <a:r>
              <a:rPr lang="en-US" altLang="ja-JP" dirty="0">
                <a:solidFill>
                  <a:srgbClr val="0000CC"/>
                </a:solidFill>
              </a:rPr>
              <a:t>		</a:t>
            </a:r>
            <a:r>
              <a:rPr lang="ja-JP" altLang="en-US" dirty="0" smtClean="0">
                <a:solidFill>
                  <a:srgbClr val="0000CC"/>
                </a:solidFill>
              </a:rPr>
              <a:t>→</a:t>
            </a:r>
            <a:r>
              <a:rPr lang="ja-JP" altLang="en-US" dirty="0">
                <a:solidFill>
                  <a:srgbClr val="0000CC"/>
                </a:solidFill>
              </a:rPr>
              <a:t>残り物</a:t>
            </a:r>
            <a:r>
              <a:rPr lang="ja-JP" altLang="en-US" dirty="0" smtClean="0">
                <a:solidFill>
                  <a:srgbClr val="0000CC"/>
                </a:solidFill>
              </a:rPr>
              <a:t>を活用する方法をあまり知らない</a:t>
            </a:r>
            <a:endParaRPr lang="en-US" altLang="ja-JP" dirty="0" smtClean="0">
              <a:solidFill>
                <a:srgbClr val="0000CC"/>
              </a:solidFill>
            </a:endParaRPr>
          </a:p>
          <a:p>
            <a:r>
              <a:rPr lang="en-US" altLang="ja-JP" b="1" dirty="0">
                <a:solidFill>
                  <a:srgbClr val="0000CC"/>
                </a:solidFill>
              </a:rPr>
              <a:t>	</a:t>
            </a:r>
            <a:r>
              <a:rPr lang="en-US" altLang="ja-JP" dirty="0" smtClean="0">
                <a:solidFill>
                  <a:srgbClr val="0000CC"/>
                </a:solidFill>
              </a:rPr>
              <a:t>	</a:t>
            </a:r>
            <a:r>
              <a:rPr lang="ja-JP" altLang="en-US" dirty="0" smtClean="0">
                <a:solidFill>
                  <a:srgbClr val="0000CC"/>
                </a:solidFill>
              </a:rPr>
              <a:t>→食べ物を大切にする気持ちの問題</a:t>
            </a:r>
            <a:endParaRPr lang="ja-JP" altLang="en-US" dirty="0">
              <a:solidFill>
                <a:srgbClr val="FF0000"/>
              </a:solidFill>
            </a:endParaRPr>
          </a:p>
          <a:p>
            <a:pPr algn="ctr"/>
            <a:endParaRPr lang="ja-JP" altLang="en-US" b="1" dirty="0">
              <a:solidFill>
                <a:srgbClr val="FF0000"/>
              </a:solidFill>
            </a:endParaRPr>
          </a:p>
        </p:txBody>
      </p:sp>
      <p:sp>
        <p:nvSpPr>
          <p:cNvPr id="3" name="スライド番号プレースホルダー 2"/>
          <p:cNvSpPr>
            <a:spLocks noGrp="1"/>
          </p:cNvSpPr>
          <p:nvPr>
            <p:ph type="sldNum" sz="quarter" idx="12"/>
          </p:nvPr>
        </p:nvSpPr>
        <p:spPr/>
        <p:txBody>
          <a:bodyPr/>
          <a:lstStyle/>
          <a:p>
            <a:fld id="{DF8AF3E8-5F72-4F77-8EA5-0D1F79AD4F61}" type="slidenum">
              <a:rPr kumimoji="1" lang="ja-JP" altLang="en-US" smtClean="0"/>
              <a:pPr/>
              <a:t>22</a:t>
            </a:fld>
            <a:endParaRPr kumimoji="1" lang="ja-JP"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2520" y="274638"/>
            <a:ext cx="8640960" cy="1143000"/>
          </a:xfrm>
        </p:spPr>
        <p:txBody>
          <a:bodyPr>
            <a:noAutofit/>
          </a:bodyPr>
          <a:lstStyle/>
          <a:p>
            <a:pPr algn="ctr"/>
            <a:r>
              <a:rPr lang="ja-JP" altLang="en-US" sz="3200" dirty="0"/>
              <a:t>食品ロスという言葉を知っているかどうかと</a:t>
            </a:r>
            <a:r>
              <a:rPr lang="en-US" altLang="ja-JP" sz="3200" dirty="0"/>
              <a:t/>
            </a:r>
            <a:br>
              <a:rPr lang="en-US" altLang="ja-JP" sz="3200" dirty="0"/>
            </a:br>
            <a:r>
              <a:rPr lang="ja-JP" altLang="en-US" sz="3200" dirty="0" smtClean="0"/>
              <a:t>食べ残しごみ量</a:t>
            </a:r>
            <a:r>
              <a:rPr lang="ja-JP" altLang="en-US" sz="3200" dirty="0"/>
              <a:t>との関係</a:t>
            </a:r>
          </a:p>
        </p:txBody>
      </p:sp>
      <p:graphicFrame>
        <p:nvGraphicFramePr>
          <p:cNvPr id="6" name="コンテンツ プレースホルダ 5"/>
          <p:cNvGraphicFramePr>
            <a:graphicFrameLocks noGrp="1"/>
          </p:cNvGraphicFramePr>
          <p:nvPr>
            <p:ph idx="1"/>
            <p:extLst>
              <p:ext uri="{D42A27DB-BD31-4B8C-83A1-F6EECF244321}">
                <p14:modId xmlns:p14="http://schemas.microsoft.com/office/powerpoint/2010/main" xmlns="" val="1132437596"/>
              </p:ext>
            </p:extLst>
          </p:nvPr>
        </p:nvGraphicFramePr>
        <p:xfrm>
          <a:off x="355600" y="1600203"/>
          <a:ext cx="9334500" cy="3975098"/>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flipH="1">
            <a:off x="1104900" y="5483696"/>
            <a:ext cx="7304483" cy="1200329"/>
          </a:xfrm>
          <a:prstGeom prst="rect">
            <a:avLst/>
          </a:prstGeom>
          <a:noFill/>
        </p:spPr>
        <p:txBody>
          <a:bodyPr wrap="square" rtlCol="0">
            <a:spAutoFit/>
          </a:bodyPr>
          <a:lstStyle/>
          <a:p>
            <a:pPr algn="ctr"/>
            <a:r>
              <a:rPr lang="ja-JP" altLang="en-US" b="1" dirty="0">
                <a:solidFill>
                  <a:srgbClr val="FF0000"/>
                </a:solidFill>
              </a:rPr>
              <a:t>食品ロスという言葉を知っている人の方が、食べ残し量が少ない</a:t>
            </a:r>
            <a:r>
              <a:rPr lang="ja-JP" altLang="en-US" b="1" dirty="0" smtClean="0">
                <a:solidFill>
                  <a:srgbClr val="FF0000"/>
                </a:solidFill>
              </a:rPr>
              <a:t>。</a:t>
            </a:r>
            <a:endParaRPr lang="en-US" altLang="ja-JP" b="1" dirty="0" smtClean="0">
              <a:solidFill>
                <a:srgbClr val="FF0000"/>
              </a:solidFill>
            </a:endParaRPr>
          </a:p>
          <a:p>
            <a:r>
              <a:rPr lang="ja-JP" altLang="en-US" dirty="0">
                <a:solidFill>
                  <a:srgbClr val="0000CC"/>
                </a:solidFill>
              </a:rPr>
              <a:t>考えられる要因</a:t>
            </a:r>
            <a:r>
              <a:rPr lang="en-US" altLang="ja-JP" dirty="0">
                <a:solidFill>
                  <a:srgbClr val="0000CC"/>
                </a:solidFill>
              </a:rPr>
              <a:t>	</a:t>
            </a:r>
            <a:r>
              <a:rPr lang="ja-JP" altLang="en-US" dirty="0" smtClean="0">
                <a:solidFill>
                  <a:srgbClr val="0000CC"/>
                </a:solidFill>
              </a:rPr>
              <a:t>→言葉を知っている＝環境問題への関心が高い</a:t>
            </a:r>
            <a:endParaRPr lang="en-US" altLang="ja-JP" dirty="0" smtClean="0">
              <a:solidFill>
                <a:srgbClr val="0000CC"/>
              </a:solidFill>
            </a:endParaRPr>
          </a:p>
          <a:p>
            <a:r>
              <a:rPr lang="en-US" altLang="ja-JP" dirty="0">
                <a:solidFill>
                  <a:srgbClr val="0000CC"/>
                </a:solidFill>
              </a:rPr>
              <a:t>		</a:t>
            </a:r>
            <a:r>
              <a:rPr lang="ja-JP" altLang="en-US" dirty="0" smtClean="0">
                <a:solidFill>
                  <a:srgbClr val="0000CC"/>
                </a:solidFill>
              </a:rPr>
              <a:t>→食品ロスは自分と関係あるという当事者意識が高い</a:t>
            </a:r>
            <a:endParaRPr lang="ja-JP" altLang="en-US" b="1" dirty="0">
              <a:solidFill>
                <a:srgbClr val="FF0000"/>
              </a:solidFill>
            </a:endParaRPr>
          </a:p>
          <a:p>
            <a:pPr algn="ctr"/>
            <a:endParaRPr lang="ja-JP" altLang="en-US" b="1" dirty="0">
              <a:solidFill>
                <a:srgbClr val="FF0000"/>
              </a:solidFill>
            </a:endParaRPr>
          </a:p>
        </p:txBody>
      </p:sp>
      <p:sp>
        <p:nvSpPr>
          <p:cNvPr id="3" name="スライド番号プレースホルダー 2"/>
          <p:cNvSpPr>
            <a:spLocks noGrp="1"/>
          </p:cNvSpPr>
          <p:nvPr>
            <p:ph type="sldNum" sz="quarter" idx="12"/>
          </p:nvPr>
        </p:nvSpPr>
        <p:spPr/>
        <p:txBody>
          <a:bodyPr/>
          <a:lstStyle/>
          <a:p>
            <a:fld id="{DF8AF3E8-5F72-4F77-8EA5-0D1F79AD4F61}" type="slidenum">
              <a:rPr kumimoji="1" lang="ja-JP" altLang="en-US" smtClean="0"/>
              <a:pPr/>
              <a:t>23</a:t>
            </a:fld>
            <a:endParaRPr kumimoji="1"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
          <p:cNvSpPr>
            <a:spLocks noGrp="1"/>
          </p:cNvSpPr>
          <p:nvPr>
            <p:ph type="title"/>
          </p:nvPr>
        </p:nvSpPr>
        <p:spPr>
          <a:xfrm>
            <a:off x="632520" y="1916708"/>
            <a:ext cx="8640960" cy="1143000"/>
          </a:xfrm>
        </p:spPr>
        <p:txBody>
          <a:bodyPr>
            <a:noAutofit/>
          </a:bodyPr>
          <a:lstStyle/>
          <a:p>
            <a:pPr algn="ctr"/>
            <a:r>
              <a:rPr lang="ja-JP" altLang="en-US" sz="9600" dirty="0"/>
              <a:t>食品ロスとは？</a:t>
            </a:r>
          </a:p>
        </p:txBody>
      </p:sp>
      <p:sp>
        <p:nvSpPr>
          <p:cNvPr id="21" name="コンテンツ プレースホルダ 6"/>
          <p:cNvSpPr>
            <a:spLocks noGrp="1"/>
          </p:cNvSpPr>
          <p:nvPr>
            <p:ph idx="1"/>
          </p:nvPr>
        </p:nvSpPr>
        <p:spPr>
          <a:xfrm>
            <a:off x="381000" y="3755507"/>
            <a:ext cx="9144000" cy="1828799"/>
          </a:xfrm>
        </p:spPr>
        <p:txBody>
          <a:bodyPr>
            <a:noAutofit/>
          </a:bodyPr>
          <a:lstStyle/>
          <a:p>
            <a:pPr algn="ctr">
              <a:lnSpc>
                <a:spcPts val="5000"/>
              </a:lnSpc>
              <a:buNone/>
            </a:pPr>
            <a:r>
              <a:rPr lang="ja-JP" altLang="en-US" sz="6000" dirty="0"/>
              <a:t>食べられるにもかかわらず</a:t>
            </a:r>
            <a:endParaRPr lang="en-US" altLang="ja-JP" sz="6000" dirty="0"/>
          </a:p>
          <a:p>
            <a:pPr algn="ctr">
              <a:lnSpc>
                <a:spcPts val="5000"/>
              </a:lnSpc>
              <a:buNone/>
            </a:pPr>
            <a:r>
              <a:rPr lang="ja-JP" altLang="en-US" sz="6000" dirty="0"/>
              <a:t>捨てられている食品</a:t>
            </a:r>
          </a:p>
        </p:txBody>
      </p:sp>
      <p:sp>
        <p:nvSpPr>
          <p:cNvPr id="22" name="テキスト ボックス 21"/>
          <p:cNvSpPr txBox="1"/>
          <p:nvPr/>
        </p:nvSpPr>
        <p:spPr>
          <a:xfrm>
            <a:off x="263670" y="170717"/>
            <a:ext cx="9456435" cy="646331"/>
          </a:xfrm>
          <a:prstGeom prst="rect">
            <a:avLst/>
          </a:prstGeom>
          <a:solidFill>
            <a:srgbClr val="FFFF00"/>
          </a:solidFill>
        </p:spPr>
        <p:txBody>
          <a:bodyPr wrap="none" rtlCol="0">
            <a:spAutoFit/>
          </a:bodyPr>
          <a:lstStyle/>
          <a:p>
            <a:r>
              <a:rPr lang="ja-JP" altLang="en-US" sz="3600" dirty="0">
                <a:latin typeface="+mj-ea"/>
                <a:ea typeface="+mj-ea"/>
              </a:rPr>
              <a:t>食品ロスってなんだろう？～</a:t>
            </a:r>
            <a:r>
              <a:rPr lang="en-US" altLang="ja-JP" sz="3600" dirty="0">
                <a:latin typeface="+mj-ea"/>
                <a:ea typeface="+mj-ea"/>
              </a:rPr>
              <a:t>1</a:t>
            </a:r>
            <a:r>
              <a:rPr lang="ja-JP" altLang="en-US" sz="3600" dirty="0">
                <a:latin typeface="+mj-ea"/>
                <a:ea typeface="+mj-ea"/>
              </a:rPr>
              <a:t>年間のロスの量～</a:t>
            </a:r>
          </a:p>
        </p:txBody>
      </p:sp>
      <p:sp>
        <p:nvSpPr>
          <p:cNvPr id="2" name="スライド番号プレースホルダー 1"/>
          <p:cNvSpPr>
            <a:spLocks noGrp="1"/>
          </p:cNvSpPr>
          <p:nvPr>
            <p:ph type="sldNum" sz="quarter" idx="12"/>
          </p:nvPr>
        </p:nvSpPr>
        <p:spPr/>
        <p:txBody>
          <a:bodyPr/>
          <a:lstStyle/>
          <a:p>
            <a:fld id="{DF8AF3E8-5F72-4F77-8EA5-0D1F79AD4F61}" type="slidenum">
              <a:rPr kumimoji="1" lang="ja-JP" altLang="en-US" smtClean="0"/>
              <a:pPr/>
              <a:t>24</a:t>
            </a:fld>
            <a:endParaRPr kumimoji="1" lang="ja-JP" altLang="en-US"/>
          </a:p>
        </p:txBody>
      </p:sp>
    </p:spTree>
    <p:extLst>
      <p:ext uri="{BB962C8B-B14F-4D97-AF65-F5344CB8AC3E}">
        <p14:creationId xmlns:p14="http://schemas.microsoft.com/office/powerpoint/2010/main" xmlns="" val="14612881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encrypted-tbn1.gstatic.com/images?q=tbn:ANd9GcTwlMF6RyHTI3t0Wx5btnqLWjwyPsziBHdSVuUqp8vrOotNh4Q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34300" y="5153024"/>
            <a:ext cx="1704975" cy="170497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テキスト ボックス 3"/>
          <p:cNvSpPr txBox="1"/>
          <p:nvPr/>
        </p:nvSpPr>
        <p:spPr>
          <a:xfrm>
            <a:off x="217484" y="170717"/>
            <a:ext cx="9456435" cy="646331"/>
          </a:xfrm>
          <a:prstGeom prst="rect">
            <a:avLst/>
          </a:prstGeom>
          <a:solidFill>
            <a:srgbClr val="FFFF00"/>
          </a:solidFill>
        </p:spPr>
        <p:txBody>
          <a:bodyPr wrap="none" rtlCol="0">
            <a:spAutoFit/>
          </a:bodyPr>
          <a:lstStyle/>
          <a:p>
            <a:r>
              <a:rPr lang="ja-JP" altLang="en-US" sz="3600" dirty="0">
                <a:latin typeface="+mj-ea"/>
                <a:ea typeface="+mj-ea"/>
              </a:rPr>
              <a:t>食品ロスってなんだろう？～</a:t>
            </a:r>
            <a:r>
              <a:rPr lang="en-US" altLang="ja-JP" sz="3600" dirty="0">
                <a:latin typeface="+mj-ea"/>
                <a:ea typeface="+mj-ea"/>
              </a:rPr>
              <a:t>1</a:t>
            </a:r>
            <a:r>
              <a:rPr lang="ja-JP" altLang="en-US" sz="3600" dirty="0">
                <a:latin typeface="+mj-ea"/>
                <a:ea typeface="+mj-ea"/>
              </a:rPr>
              <a:t>年間のロスの量～</a:t>
            </a:r>
          </a:p>
        </p:txBody>
      </p:sp>
      <p:pic>
        <p:nvPicPr>
          <p:cNvPr id="8" name="図 7"/>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27509"/>
          <a:stretch/>
        </p:blipFill>
        <p:spPr>
          <a:xfrm>
            <a:off x="836349" y="902500"/>
            <a:ext cx="8233304" cy="4317200"/>
          </a:xfrm>
          <a:prstGeom prst="rect">
            <a:avLst/>
          </a:prstGeom>
        </p:spPr>
      </p:pic>
      <p:sp>
        <p:nvSpPr>
          <p:cNvPr id="2" name="スライド番号プレースホルダー 1"/>
          <p:cNvSpPr>
            <a:spLocks noGrp="1"/>
          </p:cNvSpPr>
          <p:nvPr>
            <p:ph type="sldNum" sz="quarter" idx="12"/>
          </p:nvPr>
        </p:nvSpPr>
        <p:spPr/>
        <p:txBody>
          <a:bodyPr/>
          <a:lstStyle/>
          <a:p>
            <a:fld id="{DF8AF3E8-5F72-4F77-8EA5-0D1F79AD4F61}" type="slidenum">
              <a:rPr kumimoji="1" lang="ja-JP" altLang="en-US" smtClean="0"/>
              <a:pPr/>
              <a:t>25</a:t>
            </a:fld>
            <a:endParaRPr kumimoji="1" lang="ja-JP" altLang="en-US"/>
          </a:p>
        </p:txBody>
      </p:sp>
      <p:sp>
        <p:nvSpPr>
          <p:cNvPr id="3" name="テキスト ボックス 2"/>
          <p:cNvSpPr txBox="1"/>
          <p:nvPr/>
        </p:nvSpPr>
        <p:spPr>
          <a:xfrm>
            <a:off x="1673096" y="5204866"/>
            <a:ext cx="6559809" cy="1200329"/>
          </a:xfrm>
          <a:prstGeom prst="rect">
            <a:avLst/>
          </a:prstGeom>
          <a:noFill/>
        </p:spPr>
        <p:txBody>
          <a:bodyPr wrap="none" rtlCol="0">
            <a:spAutoFit/>
          </a:bodyPr>
          <a:lstStyle/>
          <a:p>
            <a:r>
              <a:rPr kumimoji="1" lang="ja-JP" altLang="en-US" sz="3600" dirty="0" smtClean="0">
                <a:solidFill>
                  <a:srgbClr val="0000CC"/>
                </a:solidFill>
              </a:rPr>
              <a:t>日本人一人あたりに換算すると、</a:t>
            </a:r>
            <a:endParaRPr kumimoji="1" lang="en-US" altLang="ja-JP" sz="3600" dirty="0" smtClean="0">
              <a:solidFill>
                <a:srgbClr val="0000CC"/>
              </a:solidFill>
            </a:endParaRPr>
          </a:p>
          <a:p>
            <a:r>
              <a:rPr kumimoji="1" lang="ja-JP" altLang="en-US" sz="3600" dirty="0" smtClean="0">
                <a:solidFill>
                  <a:srgbClr val="0000CC"/>
                </a:solidFill>
              </a:rPr>
              <a:t>一日に</a:t>
            </a:r>
            <a:r>
              <a:rPr lang="ja-JP" altLang="en-US" sz="3600" dirty="0" smtClean="0">
                <a:solidFill>
                  <a:srgbClr val="0000CC"/>
                </a:solidFill>
              </a:rPr>
              <a:t>おにぎり</a:t>
            </a:r>
            <a:r>
              <a:rPr lang="en-US" altLang="ja-JP" sz="3600" dirty="0" smtClean="0">
                <a:solidFill>
                  <a:srgbClr val="0000CC"/>
                </a:solidFill>
              </a:rPr>
              <a:t>1</a:t>
            </a:r>
            <a:r>
              <a:rPr lang="ja-JP" altLang="en-US" sz="3600" dirty="0" smtClean="0">
                <a:solidFill>
                  <a:srgbClr val="0000CC"/>
                </a:solidFill>
              </a:rPr>
              <a:t>～</a:t>
            </a:r>
            <a:r>
              <a:rPr lang="en-US" altLang="ja-JP" sz="3600" dirty="0" smtClean="0">
                <a:solidFill>
                  <a:srgbClr val="0000CC"/>
                </a:solidFill>
              </a:rPr>
              <a:t>2</a:t>
            </a:r>
            <a:r>
              <a:rPr lang="ja-JP" altLang="en-US" sz="3600" dirty="0" smtClean="0">
                <a:solidFill>
                  <a:srgbClr val="0000CC"/>
                </a:solidFill>
              </a:rPr>
              <a:t>個分！</a:t>
            </a:r>
            <a:endParaRPr kumimoji="1" lang="ja-JP" altLang="en-US" sz="3600" dirty="0">
              <a:solidFill>
                <a:srgbClr val="0000CC"/>
              </a:solidFill>
            </a:endParaRPr>
          </a:p>
        </p:txBody>
      </p:sp>
    </p:spTree>
    <p:extLst>
      <p:ext uri="{BB962C8B-B14F-4D97-AF65-F5344CB8AC3E}">
        <p14:creationId xmlns:p14="http://schemas.microsoft.com/office/powerpoint/2010/main" xmlns="" val="1461288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house_1f.png"/>
          <p:cNvPicPr>
            <a:picLocks noChangeAspect="1"/>
          </p:cNvPicPr>
          <p:nvPr/>
        </p:nvPicPr>
        <p:blipFill>
          <a:blip r:embed="rId3" cstate="print"/>
          <a:stretch>
            <a:fillRect/>
          </a:stretch>
        </p:blipFill>
        <p:spPr>
          <a:xfrm>
            <a:off x="7796808" y="4462141"/>
            <a:ext cx="1728192" cy="1369592"/>
          </a:xfrm>
          <a:prstGeom prst="rect">
            <a:avLst/>
          </a:prstGeom>
        </p:spPr>
      </p:pic>
      <p:grpSp>
        <p:nvGrpSpPr>
          <p:cNvPr id="2" name="グループ化 9"/>
          <p:cNvGrpSpPr/>
          <p:nvPr/>
        </p:nvGrpSpPr>
        <p:grpSpPr>
          <a:xfrm>
            <a:off x="6459166" y="1149772"/>
            <a:ext cx="3065834" cy="1624714"/>
            <a:chOff x="755576" y="2492896"/>
            <a:chExt cx="5045546" cy="2673846"/>
          </a:xfrm>
        </p:grpSpPr>
        <p:pic>
          <p:nvPicPr>
            <p:cNvPr id="7" name="図 6" descr="tatemono_koujou2.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55576" y="2564904"/>
              <a:ext cx="1875448" cy="1629916"/>
            </a:xfrm>
            <a:prstGeom prst="rect">
              <a:avLst/>
            </a:prstGeom>
          </p:spPr>
        </p:pic>
        <p:pic>
          <p:nvPicPr>
            <p:cNvPr id="9" name="図 8" descr="tatemono_supermarket.png"/>
            <p:cNvPicPr>
              <a:picLocks noChangeAspect="1"/>
            </p:cNvPicPr>
            <p:nvPr/>
          </p:nvPicPr>
          <p:blipFill>
            <a:blip r:embed="rId5" cstate="print"/>
            <a:stretch>
              <a:fillRect/>
            </a:stretch>
          </p:blipFill>
          <p:spPr>
            <a:xfrm>
              <a:off x="3419872" y="2492896"/>
              <a:ext cx="2381250" cy="1485900"/>
            </a:xfrm>
            <a:prstGeom prst="rect">
              <a:avLst/>
            </a:prstGeom>
          </p:spPr>
        </p:pic>
        <p:pic>
          <p:nvPicPr>
            <p:cNvPr id="8" name="図 7" descr="tatemono_restaurant.png"/>
            <p:cNvPicPr>
              <a:picLocks noChangeAspect="1"/>
            </p:cNvPicPr>
            <p:nvPr/>
          </p:nvPicPr>
          <p:blipFill>
            <a:blip r:embed="rId6" cstate="print"/>
            <a:stretch>
              <a:fillRect/>
            </a:stretch>
          </p:blipFill>
          <p:spPr>
            <a:xfrm>
              <a:off x="1835696" y="2924944"/>
              <a:ext cx="2359787" cy="2241798"/>
            </a:xfrm>
            <a:prstGeom prst="rect">
              <a:avLst/>
            </a:prstGeom>
          </p:spPr>
        </p:pic>
      </p:grpSp>
      <p:sp>
        <p:nvSpPr>
          <p:cNvPr id="4" name="テキスト ボックス 3"/>
          <p:cNvSpPr txBox="1"/>
          <p:nvPr/>
        </p:nvSpPr>
        <p:spPr>
          <a:xfrm>
            <a:off x="632520" y="2085876"/>
            <a:ext cx="8892480" cy="1938992"/>
          </a:xfrm>
          <a:prstGeom prst="rect">
            <a:avLst/>
          </a:prstGeom>
          <a:noFill/>
        </p:spPr>
        <p:txBody>
          <a:bodyPr wrap="square" rtlCol="0">
            <a:spAutoFit/>
          </a:bodyPr>
          <a:lstStyle/>
          <a:p>
            <a:r>
              <a:rPr lang="ja-JP" altLang="en-US" sz="4000" dirty="0"/>
              <a:t>企業：</a:t>
            </a:r>
            <a:r>
              <a:rPr lang="en-US" altLang="ja-JP" sz="4000" b="1" dirty="0">
                <a:solidFill>
                  <a:srgbClr val="FF0000"/>
                </a:solidFill>
              </a:rPr>
              <a:t>300</a:t>
            </a:r>
            <a:r>
              <a:rPr lang="ja-JP" altLang="en-US" sz="4000" b="1" dirty="0">
                <a:solidFill>
                  <a:srgbClr val="FF0000"/>
                </a:solidFill>
              </a:rPr>
              <a:t>～</a:t>
            </a:r>
            <a:r>
              <a:rPr lang="en-US" altLang="ja-JP" sz="4000" b="1" dirty="0">
                <a:solidFill>
                  <a:srgbClr val="FF0000"/>
                </a:solidFill>
              </a:rPr>
              <a:t>400</a:t>
            </a:r>
            <a:r>
              <a:rPr lang="ja-JP" altLang="en-US" sz="4000" b="1" dirty="0">
                <a:solidFill>
                  <a:srgbClr val="FF0000"/>
                </a:solidFill>
              </a:rPr>
              <a:t>万トン</a:t>
            </a:r>
            <a:endParaRPr lang="en-US" altLang="ja-JP" sz="4000" b="1" dirty="0">
              <a:solidFill>
                <a:srgbClr val="FF0000"/>
              </a:solidFill>
            </a:endParaRPr>
          </a:p>
          <a:p>
            <a:r>
              <a:rPr lang="ja-JP" altLang="en-US" sz="4000" dirty="0"/>
              <a:t>規格外・余剰在庫・返品・売れ残り　</a:t>
            </a:r>
            <a:endParaRPr lang="en-US" altLang="ja-JP" sz="4000" dirty="0"/>
          </a:p>
          <a:p>
            <a:r>
              <a:rPr lang="ja-JP" altLang="en-US" sz="4000" dirty="0"/>
              <a:t>などの理由で販売できない商品</a:t>
            </a:r>
            <a:endParaRPr lang="en-US" altLang="ja-JP" sz="4000" dirty="0"/>
          </a:p>
        </p:txBody>
      </p:sp>
      <p:sp>
        <p:nvSpPr>
          <p:cNvPr id="5" name="正方形/長方形 4"/>
          <p:cNvSpPr/>
          <p:nvPr/>
        </p:nvSpPr>
        <p:spPr>
          <a:xfrm>
            <a:off x="632520" y="4539372"/>
            <a:ext cx="8640960" cy="1938992"/>
          </a:xfrm>
          <a:prstGeom prst="rect">
            <a:avLst/>
          </a:prstGeom>
        </p:spPr>
        <p:txBody>
          <a:bodyPr wrap="square">
            <a:spAutoFit/>
          </a:bodyPr>
          <a:lstStyle/>
          <a:p>
            <a:r>
              <a:rPr lang="ja-JP" altLang="en-US" sz="4000" dirty="0"/>
              <a:t>家庭：</a:t>
            </a:r>
            <a:r>
              <a:rPr lang="en-US" altLang="ja-JP" sz="4000" b="1" dirty="0">
                <a:solidFill>
                  <a:srgbClr val="FF0000"/>
                </a:solidFill>
              </a:rPr>
              <a:t>200</a:t>
            </a:r>
            <a:r>
              <a:rPr lang="ja-JP" altLang="en-US" sz="4000" b="1" dirty="0">
                <a:solidFill>
                  <a:srgbClr val="FF0000"/>
                </a:solidFill>
              </a:rPr>
              <a:t>～</a:t>
            </a:r>
            <a:r>
              <a:rPr lang="en-US" altLang="ja-JP" sz="4000" b="1" dirty="0">
                <a:solidFill>
                  <a:srgbClr val="FF0000"/>
                </a:solidFill>
              </a:rPr>
              <a:t>400</a:t>
            </a:r>
            <a:r>
              <a:rPr lang="ja-JP" altLang="en-US" sz="4000" b="1" dirty="0">
                <a:solidFill>
                  <a:srgbClr val="FF0000"/>
                </a:solidFill>
              </a:rPr>
              <a:t>万トン</a:t>
            </a:r>
            <a:endParaRPr lang="en-US" altLang="ja-JP" sz="4000" b="1" dirty="0">
              <a:solidFill>
                <a:srgbClr val="FF0000"/>
              </a:solidFill>
            </a:endParaRPr>
          </a:p>
          <a:p>
            <a:r>
              <a:rPr lang="ja-JP" altLang="en-US" sz="4000" dirty="0" smtClean="0"/>
              <a:t>消費・賞味</a:t>
            </a:r>
            <a:r>
              <a:rPr lang="ja-JP" altLang="en-US" sz="4000" dirty="0"/>
              <a:t>期限切れ・</a:t>
            </a:r>
            <a:r>
              <a:rPr lang="ja-JP" altLang="en-US" sz="4000" dirty="0" smtClean="0"/>
              <a:t>食べ残し</a:t>
            </a:r>
            <a:endParaRPr lang="en-US" altLang="ja-JP" sz="4000" dirty="0" smtClean="0"/>
          </a:p>
          <a:p>
            <a:r>
              <a:rPr lang="ja-JP" altLang="en-US" sz="4000" dirty="0" smtClean="0"/>
              <a:t>・</a:t>
            </a:r>
            <a:r>
              <a:rPr lang="ja-JP" altLang="en-US" sz="4000" dirty="0"/>
              <a:t>過剰</a:t>
            </a:r>
            <a:r>
              <a:rPr lang="ja-JP" altLang="en-US" sz="4000" dirty="0" smtClean="0"/>
              <a:t>廃棄など</a:t>
            </a:r>
            <a:r>
              <a:rPr lang="ja-JP" altLang="en-US" sz="4000" dirty="0"/>
              <a:t>で食べない商品</a:t>
            </a:r>
          </a:p>
        </p:txBody>
      </p:sp>
      <p:sp>
        <p:nvSpPr>
          <p:cNvPr id="10" name="テキスト ボックス 9"/>
          <p:cNvSpPr txBox="1"/>
          <p:nvPr/>
        </p:nvSpPr>
        <p:spPr>
          <a:xfrm>
            <a:off x="226720" y="226136"/>
            <a:ext cx="9456435" cy="646331"/>
          </a:xfrm>
          <a:prstGeom prst="rect">
            <a:avLst/>
          </a:prstGeom>
          <a:solidFill>
            <a:srgbClr val="FFFF00"/>
          </a:solidFill>
        </p:spPr>
        <p:txBody>
          <a:bodyPr wrap="none" rtlCol="0">
            <a:spAutoFit/>
          </a:bodyPr>
          <a:lstStyle/>
          <a:p>
            <a:r>
              <a:rPr lang="ja-JP" altLang="en-US" sz="3600" dirty="0">
                <a:latin typeface="+mj-ea"/>
                <a:ea typeface="+mj-ea"/>
              </a:rPr>
              <a:t>食品ロスってなんだろう？～</a:t>
            </a:r>
            <a:r>
              <a:rPr lang="en-US" altLang="ja-JP" sz="3600" dirty="0">
                <a:latin typeface="+mj-ea"/>
                <a:ea typeface="+mj-ea"/>
              </a:rPr>
              <a:t>1</a:t>
            </a:r>
            <a:r>
              <a:rPr lang="ja-JP" altLang="en-US" sz="3600" dirty="0">
                <a:latin typeface="+mj-ea"/>
                <a:ea typeface="+mj-ea"/>
              </a:rPr>
              <a:t>年間のロスの量～</a:t>
            </a:r>
          </a:p>
        </p:txBody>
      </p:sp>
      <p:sp>
        <p:nvSpPr>
          <p:cNvPr id="3" name="スライド番号プレースホルダー 2"/>
          <p:cNvSpPr>
            <a:spLocks noGrp="1"/>
          </p:cNvSpPr>
          <p:nvPr>
            <p:ph type="sldNum" sz="quarter" idx="12"/>
          </p:nvPr>
        </p:nvSpPr>
        <p:spPr/>
        <p:txBody>
          <a:bodyPr/>
          <a:lstStyle/>
          <a:p>
            <a:fld id="{DF8AF3E8-5F72-4F77-8EA5-0D1F79AD4F61}" type="slidenum">
              <a:rPr kumimoji="1" lang="ja-JP" altLang="en-US" smtClean="0"/>
              <a:pPr/>
              <a:t>26</a:t>
            </a:fld>
            <a:endParaRPr kumimoji="1" lang="ja-JP"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27727" y="143009"/>
            <a:ext cx="8427373" cy="646331"/>
          </a:xfrm>
          <a:prstGeom prst="rect">
            <a:avLst/>
          </a:prstGeom>
          <a:solidFill>
            <a:srgbClr val="FFFF00"/>
          </a:solidFill>
        </p:spPr>
        <p:txBody>
          <a:bodyPr wrap="square" rtlCol="0">
            <a:spAutoFit/>
          </a:bodyPr>
          <a:lstStyle/>
          <a:p>
            <a:pPr algn="ctr"/>
            <a:r>
              <a:rPr lang="ja-JP" altLang="en-US" sz="3600" dirty="0">
                <a:latin typeface="+mj-ea"/>
                <a:ea typeface="+mj-ea"/>
              </a:rPr>
              <a:t>食品</a:t>
            </a:r>
            <a:r>
              <a:rPr lang="ja-JP" altLang="en-US" sz="3600" dirty="0" smtClean="0">
                <a:latin typeface="+mj-ea"/>
                <a:ea typeface="+mj-ea"/>
              </a:rPr>
              <a:t>ロス、多くていいの？　</a:t>
            </a:r>
            <a:endParaRPr lang="ja-JP" altLang="en-US" sz="3600" dirty="0">
              <a:latin typeface="+mj-ea"/>
              <a:ea typeface="+mj-ea"/>
            </a:endParaRPr>
          </a:p>
        </p:txBody>
      </p:sp>
      <p:sp>
        <p:nvSpPr>
          <p:cNvPr id="2" name="スライド番号プレースホルダー 1"/>
          <p:cNvSpPr>
            <a:spLocks noGrp="1"/>
          </p:cNvSpPr>
          <p:nvPr>
            <p:ph type="sldNum" sz="quarter" idx="12"/>
          </p:nvPr>
        </p:nvSpPr>
        <p:spPr/>
        <p:txBody>
          <a:bodyPr/>
          <a:lstStyle/>
          <a:p>
            <a:fld id="{DF8AF3E8-5F72-4F77-8EA5-0D1F79AD4F61}" type="slidenum">
              <a:rPr kumimoji="1" lang="ja-JP" altLang="en-US" smtClean="0"/>
              <a:pPr/>
              <a:t>27</a:t>
            </a:fld>
            <a:endParaRPr kumimoji="1" lang="ja-JP" altLang="en-US"/>
          </a:p>
        </p:txBody>
      </p:sp>
      <p:sp>
        <p:nvSpPr>
          <p:cNvPr id="5" name="角丸四角形 4"/>
          <p:cNvSpPr/>
          <p:nvPr/>
        </p:nvSpPr>
        <p:spPr>
          <a:xfrm>
            <a:off x="259426" y="916340"/>
            <a:ext cx="4581987" cy="2806700"/>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１．低い食品自給率</a:t>
            </a:r>
            <a:endParaRPr kumimoji="1" lang="en-US" altLang="ja-JP" sz="2400" dirty="0" smtClean="0"/>
          </a:p>
          <a:p>
            <a:pPr algn="ctr"/>
            <a:endParaRPr lang="en-US" altLang="ja-JP" sz="2400" dirty="0"/>
          </a:p>
          <a:p>
            <a:pPr algn="ctr"/>
            <a:r>
              <a:rPr kumimoji="1" lang="ja-JP" altLang="en-US" sz="2400" dirty="0" smtClean="0"/>
              <a:t>カロリーベース　</a:t>
            </a:r>
            <a:r>
              <a:rPr kumimoji="1" lang="en-US" altLang="ja-JP" sz="2400" dirty="0" smtClean="0"/>
              <a:t>39%</a:t>
            </a:r>
          </a:p>
          <a:p>
            <a:pPr algn="ctr"/>
            <a:r>
              <a:rPr lang="ja-JP" altLang="en-US" sz="2400" dirty="0" smtClean="0"/>
              <a:t>主要穀物重量ベース　</a:t>
            </a:r>
            <a:r>
              <a:rPr lang="en-US" altLang="ja-JP" sz="2400" dirty="0" smtClean="0"/>
              <a:t>59%</a:t>
            </a:r>
            <a:br>
              <a:rPr lang="en-US" altLang="ja-JP" sz="2400" dirty="0" smtClean="0"/>
            </a:br>
            <a:endParaRPr lang="en-US" altLang="ja-JP" sz="2400" dirty="0" smtClean="0"/>
          </a:p>
          <a:p>
            <a:pPr algn="ctr"/>
            <a:r>
              <a:rPr lang="ja-JP" altLang="en-US" sz="1400" dirty="0" smtClean="0"/>
              <a:t>（平成</a:t>
            </a:r>
            <a:r>
              <a:rPr lang="en-US" altLang="ja-JP" sz="1400" dirty="0" smtClean="0"/>
              <a:t>24</a:t>
            </a:r>
            <a:r>
              <a:rPr lang="ja-JP" altLang="en-US" sz="1400" dirty="0" smtClean="0"/>
              <a:t>年度農水省データ）</a:t>
            </a:r>
            <a:endParaRPr lang="en-US" altLang="ja-JP" sz="1400" dirty="0" smtClean="0"/>
          </a:p>
          <a:p>
            <a:pPr algn="ctr"/>
            <a:r>
              <a:rPr lang="en-US" altLang="ja-JP" sz="1400" dirty="0" smtClean="0"/>
              <a:t>http://www.maff.go.jp/j/zyukyu/zikyu_ritu/011.html</a:t>
            </a:r>
            <a:r>
              <a:rPr lang="ja-JP" altLang="en-US" sz="1400" dirty="0" smtClean="0"/>
              <a:t>　</a:t>
            </a:r>
            <a:endParaRPr lang="en-US" altLang="ja-JP" sz="1400" dirty="0" smtClean="0"/>
          </a:p>
        </p:txBody>
      </p:sp>
      <p:sp>
        <p:nvSpPr>
          <p:cNvPr id="9" name="角丸四角形 8"/>
          <p:cNvSpPr/>
          <p:nvPr/>
        </p:nvSpPr>
        <p:spPr>
          <a:xfrm>
            <a:off x="4958426" y="916340"/>
            <a:ext cx="4581987" cy="28067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２</a:t>
            </a:r>
            <a:r>
              <a:rPr kumimoji="1" lang="ja-JP" altLang="en-US" sz="2400" dirty="0" smtClean="0"/>
              <a:t>．海外からエネルギーを使って食品を運んでいる</a:t>
            </a:r>
            <a:endParaRPr kumimoji="1" lang="en-US" altLang="ja-JP" sz="2400" dirty="0" smtClean="0"/>
          </a:p>
          <a:p>
            <a:pPr algn="ctr"/>
            <a:endParaRPr lang="en-US" altLang="ja-JP" sz="2400" dirty="0"/>
          </a:p>
          <a:p>
            <a:pPr algn="ctr"/>
            <a:r>
              <a:rPr kumimoji="1" lang="ja-JP" altLang="en-US" sz="2400" dirty="0" smtClean="0"/>
              <a:t>輸入食品の平均輸送距離　</a:t>
            </a:r>
            <a:endParaRPr kumimoji="1" lang="en-US" altLang="ja-JP" sz="2400" dirty="0" smtClean="0"/>
          </a:p>
          <a:p>
            <a:pPr algn="ctr"/>
            <a:r>
              <a:rPr lang="ja-JP" altLang="en-US" sz="2400" dirty="0"/>
              <a:t>　</a:t>
            </a:r>
            <a:r>
              <a:rPr lang="ja-JP" altLang="en-US" sz="2400" dirty="0" smtClean="0"/>
              <a:t>　　　　　　　　　　</a:t>
            </a:r>
            <a:r>
              <a:rPr kumimoji="1" lang="en-US" altLang="ja-JP" sz="2400" dirty="0" smtClean="0"/>
              <a:t>1</a:t>
            </a:r>
            <a:r>
              <a:rPr kumimoji="1" lang="ja-JP" altLang="en-US" sz="2400" dirty="0" smtClean="0"/>
              <a:t>万</a:t>
            </a:r>
            <a:r>
              <a:rPr kumimoji="1" lang="en-US" altLang="ja-JP" sz="2400" dirty="0" smtClean="0"/>
              <a:t>5</a:t>
            </a:r>
            <a:r>
              <a:rPr kumimoji="1" lang="ja-JP" altLang="en-US" sz="2400" dirty="0" smtClean="0"/>
              <a:t>千</a:t>
            </a:r>
            <a:r>
              <a:rPr kumimoji="1" lang="en-US" altLang="ja-JP" sz="2400" dirty="0" smtClean="0"/>
              <a:t>km</a:t>
            </a:r>
          </a:p>
          <a:p>
            <a:pPr algn="r"/>
            <a:endParaRPr lang="en-US" altLang="ja-JP" sz="1100" dirty="0" smtClean="0"/>
          </a:p>
          <a:p>
            <a:pPr algn="r"/>
            <a:r>
              <a:rPr lang="ja-JP" altLang="en-US" sz="1100" dirty="0"/>
              <a:t>（</a:t>
            </a:r>
            <a:r>
              <a:rPr lang="ja-JP" altLang="en-US" sz="1100" dirty="0" smtClean="0"/>
              <a:t>食料</a:t>
            </a:r>
            <a:r>
              <a:rPr lang="ja-JP" altLang="en-US" sz="1100" dirty="0"/>
              <a:t>の総輸入量・距離（フード・マイレージ）と</a:t>
            </a:r>
          </a:p>
          <a:p>
            <a:pPr algn="r"/>
            <a:r>
              <a:rPr lang="ja-JP" altLang="en-US" sz="1100" dirty="0"/>
              <a:t>　　　その環境に及ぼす負荷</a:t>
            </a:r>
            <a:r>
              <a:rPr lang="ja-JP" altLang="en-US" sz="1100" dirty="0" smtClean="0"/>
              <a:t>に関する考察）</a:t>
            </a:r>
            <a:endParaRPr lang="en-US" altLang="ja-JP" sz="1100" dirty="0" smtClean="0"/>
          </a:p>
          <a:p>
            <a:r>
              <a:rPr lang="en-US" altLang="ja-JP" sz="1100" dirty="0" smtClean="0"/>
              <a:t>Http</a:t>
            </a:r>
            <a:r>
              <a:rPr lang="en-US" altLang="ja-JP" sz="1100" dirty="0"/>
              <a:t>://</a:t>
            </a:r>
            <a:r>
              <a:rPr lang="en-US" altLang="ja-JP" sz="1100" dirty="0" smtClean="0"/>
              <a:t>www.maff.go.jp/primaff/koho/seika/seisaku/pdf/seisakukenkyu2003-5-2.pdf</a:t>
            </a:r>
            <a:endParaRPr lang="en-US" altLang="ja-JP" sz="2400" dirty="0"/>
          </a:p>
        </p:txBody>
      </p:sp>
      <p:pic>
        <p:nvPicPr>
          <p:cNvPr id="2050" name="Picture 2" descr="C:\Documents and Settings\user\Local Settings\Temporary Internet Files\Content.IE5\NH6K75OD\MC90032671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30391" y="2385437"/>
            <a:ext cx="1594775" cy="868038"/>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角丸四角形 11"/>
          <p:cNvSpPr/>
          <p:nvPr/>
        </p:nvSpPr>
        <p:spPr>
          <a:xfrm>
            <a:off x="259424" y="3777488"/>
            <a:ext cx="4581987" cy="2806700"/>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３</a:t>
            </a:r>
            <a:r>
              <a:rPr kumimoji="1" lang="ja-JP" altLang="en-US" sz="2400" dirty="0" smtClean="0"/>
              <a:t>．国内農業を支える</a:t>
            </a:r>
            <a:endParaRPr kumimoji="1" lang="en-US" altLang="ja-JP" sz="2400" dirty="0" smtClean="0"/>
          </a:p>
          <a:p>
            <a:pPr algn="ctr"/>
            <a:r>
              <a:rPr kumimoji="1" lang="ja-JP" altLang="en-US" sz="2400" dirty="0" smtClean="0"/>
              <a:t>エネルギーも輸入だの</a:t>
            </a:r>
            <a:r>
              <a:rPr kumimoji="1" lang="ja-JP" altLang="en-US" sz="2400" dirty="0" err="1" smtClean="0"/>
              <a:t>み</a:t>
            </a:r>
            <a:endParaRPr kumimoji="1" lang="en-US" altLang="ja-JP" sz="2400" dirty="0" smtClean="0"/>
          </a:p>
          <a:p>
            <a:pPr algn="ctr"/>
            <a:endParaRPr lang="en-US" altLang="ja-JP" sz="2400" dirty="0"/>
          </a:p>
          <a:p>
            <a:pPr algn="ctr"/>
            <a:r>
              <a:rPr lang="ja-JP" altLang="en-US" sz="2400" dirty="0" smtClean="0"/>
              <a:t>エネルギー自給率　</a:t>
            </a:r>
            <a:r>
              <a:rPr lang="en-US" altLang="ja-JP" sz="2400" dirty="0" smtClean="0"/>
              <a:t>4%</a:t>
            </a:r>
          </a:p>
          <a:p>
            <a:pPr algn="ctr"/>
            <a:endParaRPr lang="en-US" altLang="ja-JP" sz="2400" dirty="0"/>
          </a:p>
          <a:p>
            <a:pPr algn="ctr"/>
            <a:r>
              <a:rPr lang="ja-JP" altLang="en-US" sz="1400" dirty="0" smtClean="0"/>
              <a:t>（資源エネルギー庁データ</a:t>
            </a:r>
            <a:r>
              <a:rPr lang="ja-JP" altLang="en-US" sz="1400" dirty="0"/>
              <a:t>）</a:t>
            </a:r>
            <a:endParaRPr lang="en-US" altLang="ja-JP" sz="1400" dirty="0"/>
          </a:p>
          <a:p>
            <a:pPr algn="ctr"/>
            <a:r>
              <a:rPr lang="en-US" altLang="ja-JP" sz="1400" dirty="0"/>
              <a:t>http://</a:t>
            </a:r>
            <a:r>
              <a:rPr lang="en-US" altLang="ja-JP" sz="1400" dirty="0" smtClean="0"/>
              <a:t>www.enecho.meti.go.jp/category/saving_and_new/saiene/renewable/family/ppt01.html</a:t>
            </a:r>
            <a:endParaRPr lang="en-US" altLang="ja-JP" sz="2400" dirty="0"/>
          </a:p>
        </p:txBody>
      </p:sp>
      <p:pic>
        <p:nvPicPr>
          <p:cNvPr id="2052" name="Picture 4" descr="C:\Documents and Settings\user\Local Settings\Temporary Internet Files\Content.IE5\QKFYHJ5Y\MC900311964[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09783" y="5320735"/>
            <a:ext cx="1031628" cy="689644"/>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C:\Documents and Settings\user\Local Settings\Temporary Internet Files\Content.IE5\NH6K75OD\MC900412324[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7727" y="5439547"/>
            <a:ext cx="744039" cy="573782"/>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角丸四角形 15"/>
          <p:cNvSpPr/>
          <p:nvPr/>
        </p:nvSpPr>
        <p:spPr>
          <a:xfrm>
            <a:off x="4958426" y="3779428"/>
            <a:ext cx="4581987" cy="28067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４</a:t>
            </a:r>
            <a:r>
              <a:rPr kumimoji="1" lang="ja-JP" altLang="en-US" sz="2400" dirty="0" smtClean="0"/>
              <a:t>．限られた海洋資源の乱獲</a:t>
            </a:r>
            <a:endParaRPr kumimoji="1" lang="en-US" altLang="ja-JP" sz="2400" dirty="0" smtClean="0"/>
          </a:p>
          <a:p>
            <a:pPr algn="ctr"/>
            <a:endParaRPr kumimoji="1" lang="en-US" altLang="ja-JP" sz="2400" dirty="0" smtClean="0"/>
          </a:p>
          <a:p>
            <a:pPr algn="ctr"/>
            <a:r>
              <a:rPr kumimoji="1" lang="ja-JP" altLang="en-US" sz="2400" dirty="0" smtClean="0"/>
              <a:t>水産物輸入量　</a:t>
            </a:r>
            <a:r>
              <a:rPr kumimoji="1" lang="en-US" altLang="ja-JP" sz="2400" dirty="0" smtClean="0"/>
              <a:t>260</a:t>
            </a:r>
            <a:r>
              <a:rPr lang="ja-JP" altLang="en-US" sz="2400" dirty="0" smtClean="0"/>
              <a:t>万トン</a:t>
            </a:r>
            <a:endParaRPr lang="en-US" altLang="ja-JP" sz="2400" dirty="0" smtClean="0"/>
          </a:p>
          <a:p>
            <a:pPr algn="ctr"/>
            <a:r>
              <a:rPr lang="ja-JP" altLang="en-US" sz="2400" dirty="0"/>
              <a:t>　</a:t>
            </a:r>
            <a:r>
              <a:rPr lang="ja-JP" altLang="en-US" sz="2400" dirty="0" smtClean="0"/>
              <a:t>　    </a:t>
            </a:r>
            <a:r>
              <a:rPr kumimoji="1" lang="ja-JP" altLang="en-US" sz="2400" dirty="0" smtClean="0"/>
              <a:t>輸入額　</a:t>
            </a:r>
            <a:r>
              <a:rPr kumimoji="1" lang="en-US" altLang="ja-JP" sz="2400" dirty="0" smtClean="0"/>
              <a:t>1.5</a:t>
            </a:r>
            <a:r>
              <a:rPr kumimoji="1" lang="ja-JP" altLang="en-US" sz="2400" dirty="0" smtClean="0"/>
              <a:t>兆円</a:t>
            </a:r>
            <a:endParaRPr kumimoji="1" lang="en-US" altLang="ja-JP" sz="2400" dirty="0" smtClean="0"/>
          </a:p>
          <a:p>
            <a:pPr algn="ctr"/>
            <a:r>
              <a:rPr lang="ja-JP" altLang="en-US" sz="2400" dirty="0"/>
              <a:t>とも</a:t>
            </a:r>
            <a:r>
              <a:rPr lang="ja-JP" altLang="en-US" sz="2400" dirty="0" smtClean="0"/>
              <a:t>に世界第二位　</a:t>
            </a:r>
            <a:endParaRPr lang="en-US" altLang="ja-JP" sz="2400" dirty="0" smtClean="0"/>
          </a:p>
          <a:p>
            <a:pPr algn="ctr"/>
            <a:endParaRPr lang="en-US" altLang="ja-JP" sz="1400" dirty="0" smtClean="0"/>
          </a:p>
          <a:p>
            <a:pPr algn="ctr"/>
            <a:r>
              <a:rPr lang="ja-JP" altLang="en-US" sz="1400" dirty="0" smtClean="0"/>
              <a:t>（平成</a:t>
            </a:r>
            <a:r>
              <a:rPr lang="en-US" altLang="ja-JP" sz="1400" dirty="0" smtClean="0"/>
              <a:t>24</a:t>
            </a:r>
            <a:r>
              <a:rPr lang="ja-JP" altLang="en-US" sz="1400" dirty="0" smtClean="0"/>
              <a:t>年度水産白書）</a:t>
            </a:r>
            <a:endParaRPr lang="en-US" altLang="ja-JP" sz="1400" dirty="0" smtClean="0"/>
          </a:p>
          <a:p>
            <a:pPr algn="ctr"/>
            <a:r>
              <a:rPr lang="en-US" altLang="ja-JP" sz="1400" dirty="0"/>
              <a:t>http://</a:t>
            </a:r>
            <a:r>
              <a:rPr lang="en-US" altLang="ja-JP" sz="1400" dirty="0" smtClean="0"/>
              <a:t>www.jfa.maff.go.jp/j/kikaku/wpaper/h24_h/trend/1/t1_3_4_2.html</a:t>
            </a:r>
            <a:endParaRPr lang="en-US" altLang="ja-JP" sz="2400" dirty="0"/>
          </a:p>
        </p:txBody>
      </p:sp>
      <p:pic>
        <p:nvPicPr>
          <p:cNvPr id="2055" name="Picture 7" descr="C:\Documents and Settings\user\Local Settings\Temporary Internet Files\Content.IE5\TI1KA679\MC900420860[1].wm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516433" y="5092631"/>
            <a:ext cx="1023980" cy="978629"/>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C:\Documents and Settings\user\Local Settings\Temporary Internet Files\Content.IE5\HJ7T9K1J\MC900058346[1].wm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09305" y="5216866"/>
            <a:ext cx="718474" cy="6221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37967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81003" y="1074773"/>
            <a:ext cx="9143999" cy="2862322"/>
          </a:xfrm>
          <a:prstGeom prst="rect">
            <a:avLst/>
          </a:prstGeom>
          <a:noFill/>
        </p:spPr>
        <p:txBody>
          <a:bodyPr wrap="square" rtlCol="0">
            <a:spAutoFit/>
          </a:bodyPr>
          <a:lstStyle/>
          <a:p>
            <a:pPr algn="ctr"/>
            <a:r>
              <a:rPr lang="ja-JP" altLang="en-US" sz="6000" b="1" dirty="0"/>
              <a:t>食品ロス削減に向け、</a:t>
            </a:r>
            <a:endParaRPr lang="en-US" altLang="ja-JP" sz="6000" b="1" dirty="0"/>
          </a:p>
          <a:p>
            <a:pPr algn="ctr"/>
            <a:r>
              <a:rPr lang="ja-JP" altLang="en-US" sz="6000" b="1" dirty="0"/>
              <a:t>私たちが無理をせずに</a:t>
            </a:r>
            <a:endParaRPr lang="en-US" altLang="ja-JP" sz="6000" b="1" dirty="0"/>
          </a:p>
          <a:p>
            <a:pPr algn="ctr"/>
            <a:r>
              <a:rPr lang="ja-JP" altLang="en-US" sz="6000" b="1" dirty="0"/>
              <a:t>できることはなんだろう？</a:t>
            </a:r>
          </a:p>
        </p:txBody>
      </p:sp>
      <p:grpSp>
        <p:nvGrpSpPr>
          <p:cNvPr id="15" name="グループ化 14"/>
          <p:cNvGrpSpPr/>
          <p:nvPr/>
        </p:nvGrpSpPr>
        <p:grpSpPr>
          <a:xfrm>
            <a:off x="1605199" y="4610102"/>
            <a:ext cx="6692693" cy="1736605"/>
            <a:chOff x="5586665" y="43722"/>
            <a:chExt cx="3587525" cy="930883"/>
          </a:xfrm>
        </p:grpSpPr>
        <p:pic>
          <p:nvPicPr>
            <p:cNvPr id="19" name="図 1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49208" y="132581"/>
              <a:ext cx="720845" cy="824025"/>
            </a:xfrm>
            <a:prstGeom prst="rect">
              <a:avLst/>
            </a:prstGeom>
          </p:spPr>
        </p:pic>
        <p:pic>
          <p:nvPicPr>
            <p:cNvPr id="20" name="図 1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88" y="140457"/>
              <a:ext cx="647660" cy="794971"/>
            </a:xfrm>
            <a:prstGeom prst="rect">
              <a:avLst/>
            </a:prstGeom>
          </p:spPr>
        </p:pic>
        <p:pic>
          <p:nvPicPr>
            <p:cNvPr id="21" name="図 2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28014" y="60658"/>
              <a:ext cx="664450" cy="897009"/>
            </a:xfrm>
            <a:prstGeom prst="rect">
              <a:avLst/>
            </a:prstGeom>
          </p:spPr>
        </p:pic>
        <p:pic>
          <p:nvPicPr>
            <p:cNvPr id="22" name="図 2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925042" y="201694"/>
              <a:ext cx="630139" cy="723989"/>
            </a:xfrm>
            <a:prstGeom prst="rect">
              <a:avLst/>
            </a:prstGeom>
          </p:spPr>
        </p:pic>
        <p:pic>
          <p:nvPicPr>
            <p:cNvPr id="23" name="図 2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503795" y="210241"/>
              <a:ext cx="670395" cy="715442"/>
            </a:xfrm>
            <a:prstGeom prst="rect">
              <a:avLst/>
            </a:prstGeom>
          </p:spPr>
        </p:pic>
        <p:pic>
          <p:nvPicPr>
            <p:cNvPr id="24" name="図 2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586665" y="43722"/>
              <a:ext cx="806766" cy="930883"/>
            </a:xfrm>
            <a:prstGeom prst="rect">
              <a:avLst/>
            </a:prstGeom>
          </p:spPr>
        </p:pic>
      </p:grpSp>
      <p:sp>
        <p:nvSpPr>
          <p:cNvPr id="2" name="スライド番号プレースホルダー 1"/>
          <p:cNvSpPr>
            <a:spLocks noGrp="1"/>
          </p:cNvSpPr>
          <p:nvPr>
            <p:ph type="sldNum" sz="quarter" idx="12"/>
          </p:nvPr>
        </p:nvSpPr>
        <p:spPr/>
        <p:txBody>
          <a:bodyPr/>
          <a:lstStyle/>
          <a:p>
            <a:fld id="{DF8AF3E8-5F72-4F77-8EA5-0D1F79AD4F61}" type="slidenum">
              <a:rPr kumimoji="1" lang="ja-JP" altLang="en-US" smtClean="0"/>
              <a:pPr/>
              <a:t>28</a:t>
            </a:fld>
            <a:endParaRPr kumimoji="1" lang="ja-JP" altLang="en-US"/>
          </a:p>
        </p:txBody>
      </p:sp>
    </p:spTree>
    <p:extLst>
      <p:ext uri="{BB962C8B-B14F-4D97-AF65-F5344CB8AC3E}">
        <p14:creationId xmlns:p14="http://schemas.microsoft.com/office/powerpoint/2010/main" xmlns="" val="2947818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30677" y="186530"/>
            <a:ext cx="4294765" cy="646331"/>
          </a:xfrm>
          <a:prstGeom prst="rect">
            <a:avLst/>
          </a:prstGeom>
          <a:solidFill>
            <a:srgbClr val="FFFF00"/>
          </a:solidFill>
        </p:spPr>
        <p:txBody>
          <a:bodyPr wrap="none" rtlCol="0">
            <a:spAutoFit/>
          </a:bodyPr>
          <a:lstStyle/>
          <a:p>
            <a:r>
              <a:rPr lang="ja-JP" altLang="en-US" sz="3600" dirty="0">
                <a:latin typeface="+mj-ea"/>
                <a:ea typeface="+mj-ea"/>
              </a:rPr>
              <a:t>日常生活での取組み</a:t>
            </a:r>
          </a:p>
        </p:txBody>
      </p:sp>
      <p:sp>
        <p:nvSpPr>
          <p:cNvPr id="9" name="テキスト ボックス 8"/>
          <p:cNvSpPr txBox="1"/>
          <p:nvPr/>
        </p:nvSpPr>
        <p:spPr>
          <a:xfrm>
            <a:off x="622300" y="983596"/>
            <a:ext cx="8902700" cy="6288901"/>
          </a:xfrm>
          <a:prstGeom prst="rect">
            <a:avLst/>
          </a:prstGeom>
          <a:noFill/>
        </p:spPr>
        <p:txBody>
          <a:bodyPr wrap="square" rtlCol="0">
            <a:spAutoFit/>
          </a:bodyPr>
          <a:lstStyle/>
          <a:p>
            <a:r>
              <a:rPr lang="ja-JP" altLang="en-US" sz="3600" b="1" dirty="0"/>
              <a:t>①冷蔵庫の中身を確認してから買い物に！</a:t>
            </a:r>
            <a:endParaRPr lang="en-US" altLang="ja-JP" sz="3600" b="1" dirty="0"/>
          </a:p>
          <a:p>
            <a:r>
              <a:rPr lang="ja-JP" altLang="en-US" sz="2800" dirty="0"/>
              <a:t>　　　</a:t>
            </a:r>
            <a:r>
              <a:rPr lang="ja-JP" altLang="en-US" sz="3200" dirty="0"/>
              <a:t>買物にメモを持参して、必要な物だけ買う</a:t>
            </a:r>
            <a:endParaRPr lang="en-US" altLang="ja-JP" sz="3200" dirty="0"/>
          </a:p>
          <a:p>
            <a:pPr>
              <a:lnSpc>
                <a:spcPts val="2000"/>
              </a:lnSpc>
            </a:pPr>
            <a:endParaRPr lang="en-US" altLang="ja-JP" sz="2800" dirty="0"/>
          </a:p>
          <a:p>
            <a:pPr marL="457198" indent="-457198">
              <a:buFont typeface="+mj-ea"/>
              <a:buAutoNum type="circleNumDbPlain" startAt="2"/>
            </a:pPr>
            <a:r>
              <a:rPr lang="ja-JP" altLang="en-US" sz="3600" b="1" dirty="0"/>
              <a:t>冷蔵庫の使い方に工夫を！</a:t>
            </a:r>
            <a:endParaRPr lang="en-US" altLang="ja-JP" sz="3600" b="1" dirty="0"/>
          </a:p>
          <a:p>
            <a:r>
              <a:rPr lang="ja-JP" altLang="en-US" sz="2800" dirty="0"/>
              <a:t>　　　ブロック肉、魚の切り身</a:t>
            </a:r>
            <a:endParaRPr lang="en-US" altLang="ja-JP" sz="2800" dirty="0"/>
          </a:p>
          <a:p>
            <a:r>
              <a:rPr lang="ja-JP" altLang="en-US" sz="2800" dirty="0"/>
              <a:t>　　　　</a:t>
            </a:r>
            <a:r>
              <a:rPr lang="ja-JP" altLang="en-US" sz="2800" dirty="0">
                <a:solidFill>
                  <a:srgbClr val="FF0000"/>
                </a:solidFill>
              </a:rPr>
              <a:t>⇒　マイナス</a:t>
            </a:r>
            <a:r>
              <a:rPr lang="en-US" altLang="ja-JP" sz="2800" dirty="0">
                <a:solidFill>
                  <a:srgbClr val="FF0000"/>
                </a:solidFill>
              </a:rPr>
              <a:t>3</a:t>
            </a:r>
            <a:r>
              <a:rPr lang="ja-JP" altLang="en-US" sz="2800" dirty="0">
                <a:solidFill>
                  <a:srgbClr val="FF0000"/>
                </a:solidFill>
              </a:rPr>
              <a:t>度位のパーシャル室</a:t>
            </a:r>
            <a:endParaRPr lang="en-US" altLang="ja-JP" sz="2800" dirty="0">
              <a:solidFill>
                <a:srgbClr val="FF0000"/>
              </a:solidFill>
            </a:endParaRPr>
          </a:p>
          <a:p>
            <a:pPr>
              <a:spcBef>
                <a:spcPts val="1200"/>
              </a:spcBef>
            </a:pPr>
            <a:r>
              <a:rPr lang="ja-JP" altLang="en-US" sz="2800" dirty="0"/>
              <a:t>　　　スライス肉、豆腐など　　</a:t>
            </a:r>
            <a:endParaRPr lang="en-US" altLang="ja-JP" sz="2800" dirty="0"/>
          </a:p>
          <a:p>
            <a:r>
              <a:rPr lang="ja-JP" altLang="en-US" sz="2800" dirty="0"/>
              <a:t>　　　　</a:t>
            </a:r>
            <a:r>
              <a:rPr lang="ja-JP" altLang="en-US" sz="2800" dirty="0">
                <a:solidFill>
                  <a:srgbClr val="FF0000"/>
                </a:solidFill>
              </a:rPr>
              <a:t>⇒　</a:t>
            </a:r>
            <a:r>
              <a:rPr lang="en-US" altLang="ja-JP" sz="2800" dirty="0">
                <a:solidFill>
                  <a:srgbClr val="FF0000"/>
                </a:solidFill>
              </a:rPr>
              <a:t>0</a:t>
            </a:r>
            <a:r>
              <a:rPr lang="ja-JP" altLang="en-US" sz="2800" dirty="0">
                <a:solidFill>
                  <a:srgbClr val="FF0000"/>
                </a:solidFill>
              </a:rPr>
              <a:t>度に保たれたチルド室</a:t>
            </a:r>
            <a:endParaRPr lang="en-US" altLang="ja-JP" sz="2800" dirty="0">
              <a:solidFill>
                <a:srgbClr val="FF0000"/>
              </a:solidFill>
            </a:endParaRPr>
          </a:p>
          <a:p>
            <a:pPr>
              <a:spcBef>
                <a:spcPts val="1200"/>
              </a:spcBef>
            </a:pPr>
            <a:r>
              <a:rPr lang="ja-JP" altLang="en-US" sz="2800" dirty="0"/>
              <a:t>　　　野菜、果物</a:t>
            </a:r>
            <a:endParaRPr lang="en-US" altLang="ja-JP" sz="2800" dirty="0"/>
          </a:p>
          <a:p>
            <a:r>
              <a:rPr lang="ja-JP" altLang="en-US" sz="2800" dirty="0"/>
              <a:t>　　　　</a:t>
            </a:r>
            <a:r>
              <a:rPr lang="ja-JP" altLang="en-US" sz="2800" dirty="0">
                <a:solidFill>
                  <a:srgbClr val="FF0000"/>
                </a:solidFill>
              </a:rPr>
              <a:t>⇒　野菜室</a:t>
            </a:r>
            <a:endParaRPr lang="en-US" altLang="ja-JP" sz="2800" dirty="0">
              <a:solidFill>
                <a:srgbClr val="FF0000"/>
              </a:solidFill>
            </a:endParaRPr>
          </a:p>
          <a:p>
            <a:pPr>
              <a:spcBef>
                <a:spcPts val="1200"/>
              </a:spcBef>
            </a:pPr>
            <a:r>
              <a:rPr lang="ja-JP" altLang="en-US" sz="2800" dirty="0"/>
              <a:t>　　　</a:t>
            </a:r>
            <a:r>
              <a:rPr lang="ja-JP" altLang="en-US" sz="2600" dirty="0"/>
              <a:t>余った料理、一度の料理で使いきれなかった野菜や肉</a:t>
            </a:r>
            <a:endParaRPr lang="en-US" altLang="ja-JP" sz="2600" dirty="0"/>
          </a:p>
          <a:p>
            <a:r>
              <a:rPr lang="ja-JP" altLang="en-US" sz="2800" dirty="0"/>
              <a:t>　　　　</a:t>
            </a:r>
            <a:r>
              <a:rPr lang="ja-JP" altLang="en-US" sz="2800" dirty="0">
                <a:solidFill>
                  <a:srgbClr val="FF0000"/>
                </a:solidFill>
              </a:rPr>
              <a:t>⇒　小分けにして冷凍庫</a:t>
            </a:r>
            <a:r>
              <a:rPr lang="ja-JP" altLang="en-US" sz="2800" dirty="0"/>
              <a:t>　</a:t>
            </a:r>
            <a:endParaRPr lang="en-US" altLang="ja-JP" sz="2800" dirty="0"/>
          </a:p>
          <a:p>
            <a:endParaRPr lang="en-US" altLang="ja-JP" sz="2800" dirty="0"/>
          </a:p>
        </p:txBody>
      </p:sp>
      <p:sp>
        <p:nvSpPr>
          <p:cNvPr id="2" name="スライド番号プレースホルダー 1"/>
          <p:cNvSpPr>
            <a:spLocks noGrp="1"/>
          </p:cNvSpPr>
          <p:nvPr>
            <p:ph type="sldNum" sz="quarter" idx="12"/>
          </p:nvPr>
        </p:nvSpPr>
        <p:spPr/>
        <p:txBody>
          <a:bodyPr/>
          <a:lstStyle/>
          <a:p>
            <a:fld id="{DF8AF3E8-5F72-4F77-8EA5-0D1F79AD4F61}" type="slidenum">
              <a:rPr kumimoji="1" lang="ja-JP" altLang="en-US" smtClean="0"/>
              <a:pPr/>
              <a:t>29</a:t>
            </a:fld>
            <a:endParaRPr kumimoji="1" lang="ja-JP" altLang="en-US"/>
          </a:p>
        </p:txBody>
      </p:sp>
    </p:spTree>
    <p:extLst>
      <p:ext uri="{BB962C8B-B14F-4D97-AF65-F5344CB8AC3E}">
        <p14:creationId xmlns:p14="http://schemas.microsoft.com/office/powerpoint/2010/main" xmlns="" val="2947818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81000" y="2324102"/>
            <a:ext cx="9144000" cy="2215991"/>
          </a:xfrm>
          <a:prstGeom prst="rect">
            <a:avLst/>
          </a:prstGeom>
          <a:noFill/>
        </p:spPr>
        <p:txBody>
          <a:bodyPr wrap="square" rtlCol="0">
            <a:spAutoFit/>
          </a:bodyPr>
          <a:lstStyle/>
          <a:p>
            <a:pPr algn="ctr"/>
            <a:r>
              <a:rPr lang="ja-JP" altLang="en-US" sz="13800" dirty="0">
                <a:latin typeface="+mn-ea"/>
              </a:rPr>
              <a:t>４Ｒとは？</a:t>
            </a:r>
            <a:endParaRPr lang="en-US" altLang="ja-JP" sz="13800" dirty="0">
              <a:latin typeface="+mn-ea"/>
            </a:endParaRPr>
          </a:p>
        </p:txBody>
      </p:sp>
      <p:sp>
        <p:nvSpPr>
          <p:cNvPr id="4" name="テキスト ボックス 3"/>
          <p:cNvSpPr txBox="1"/>
          <p:nvPr/>
        </p:nvSpPr>
        <p:spPr>
          <a:xfrm>
            <a:off x="640610" y="190786"/>
            <a:ext cx="6896440" cy="769441"/>
          </a:xfrm>
          <a:prstGeom prst="rect">
            <a:avLst/>
          </a:prstGeom>
          <a:solidFill>
            <a:srgbClr val="FFFF00"/>
          </a:solidFill>
        </p:spPr>
        <p:txBody>
          <a:bodyPr wrap="none" rtlCol="0">
            <a:spAutoFit/>
          </a:bodyPr>
          <a:lstStyle/>
          <a:p>
            <a:r>
              <a:rPr lang="ja-JP" altLang="en-US" sz="4400" dirty="0">
                <a:latin typeface="+mj-ea"/>
                <a:ea typeface="+mj-ea"/>
              </a:rPr>
              <a:t>岡山市のごみ処理基本計画</a:t>
            </a:r>
          </a:p>
        </p:txBody>
      </p:sp>
      <p:sp>
        <p:nvSpPr>
          <p:cNvPr id="2" name="スライド番号プレースホルダー 1"/>
          <p:cNvSpPr>
            <a:spLocks noGrp="1"/>
          </p:cNvSpPr>
          <p:nvPr>
            <p:ph type="sldNum" sz="quarter" idx="12"/>
          </p:nvPr>
        </p:nvSpPr>
        <p:spPr/>
        <p:txBody>
          <a:bodyPr/>
          <a:lstStyle/>
          <a:p>
            <a:fld id="{DF8AF3E8-5F72-4F77-8EA5-0D1F79AD4F61}" type="slidenum">
              <a:rPr kumimoji="1" lang="ja-JP" altLang="en-US" smtClean="0"/>
              <a:pPr/>
              <a:t>3</a:t>
            </a:fld>
            <a:endParaRPr kumimoji="1" lang="ja-JP" altLang="en-US"/>
          </a:p>
        </p:txBody>
      </p:sp>
    </p:spTree>
    <p:extLst>
      <p:ext uri="{BB962C8B-B14F-4D97-AF65-F5344CB8AC3E}">
        <p14:creationId xmlns:p14="http://schemas.microsoft.com/office/powerpoint/2010/main" xmlns="" val="36673442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35001" y="1117602"/>
            <a:ext cx="8648700" cy="2585323"/>
          </a:xfrm>
          <a:prstGeom prst="rect">
            <a:avLst/>
          </a:prstGeom>
          <a:noFill/>
        </p:spPr>
        <p:txBody>
          <a:bodyPr wrap="square" rtlCol="0">
            <a:spAutoFit/>
          </a:bodyPr>
          <a:lstStyle/>
          <a:p>
            <a:pPr marL="457198" indent="-457198">
              <a:lnSpc>
                <a:spcPct val="150000"/>
              </a:lnSpc>
              <a:buFont typeface="+mj-ea"/>
              <a:buAutoNum type="circleNumDbPlain" startAt="3"/>
            </a:pPr>
            <a:r>
              <a:rPr lang="ja-JP" altLang="en-US" sz="3600" b="1" dirty="0"/>
              <a:t>料理は食べられる量だけ作る！</a:t>
            </a:r>
            <a:endParaRPr lang="en-US" altLang="ja-JP" sz="3600" b="1" dirty="0"/>
          </a:p>
          <a:p>
            <a:pPr marL="457198" indent="-457198">
              <a:lnSpc>
                <a:spcPct val="150000"/>
              </a:lnSpc>
              <a:buFont typeface="+mj-ea"/>
              <a:buAutoNum type="circleNumDbPlain" startAt="4"/>
            </a:pPr>
            <a:r>
              <a:rPr lang="ja-JP" altLang="en-US" sz="3600" b="1" dirty="0"/>
              <a:t>食べ切れずに残ってしまった場合は冷蔵庫に保存し早めに食べる！</a:t>
            </a:r>
            <a:endParaRPr lang="en-US" altLang="ja-JP" sz="3600" b="1" dirty="0"/>
          </a:p>
        </p:txBody>
      </p:sp>
      <p:sp>
        <p:nvSpPr>
          <p:cNvPr id="13" name="テキスト ボックス 12"/>
          <p:cNvSpPr txBox="1"/>
          <p:nvPr/>
        </p:nvSpPr>
        <p:spPr>
          <a:xfrm>
            <a:off x="630677" y="186530"/>
            <a:ext cx="4294765" cy="646331"/>
          </a:xfrm>
          <a:prstGeom prst="rect">
            <a:avLst/>
          </a:prstGeom>
          <a:solidFill>
            <a:srgbClr val="FFFF00"/>
          </a:solidFill>
        </p:spPr>
        <p:txBody>
          <a:bodyPr wrap="none" rtlCol="0">
            <a:spAutoFit/>
          </a:bodyPr>
          <a:lstStyle/>
          <a:p>
            <a:r>
              <a:rPr lang="ja-JP" altLang="en-US" sz="3600" dirty="0">
                <a:latin typeface="+mj-ea"/>
                <a:ea typeface="+mj-ea"/>
              </a:rPr>
              <a:t>日常生活での取組み</a:t>
            </a:r>
          </a:p>
        </p:txBody>
      </p:sp>
      <p:sp>
        <p:nvSpPr>
          <p:cNvPr id="2" name="スライド番号プレースホルダー 1"/>
          <p:cNvSpPr>
            <a:spLocks noGrp="1"/>
          </p:cNvSpPr>
          <p:nvPr>
            <p:ph type="sldNum" sz="quarter" idx="12"/>
          </p:nvPr>
        </p:nvSpPr>
        <p:spPr/>
        <p:txBody>
          <a:bodyPr/>
          <a:lstStyle/>
          <a:p>
            <a:fld id="{DF8AF3E8-5F72-4F77-8EA5-0D1F79AD4F61}" type="slidenum">
              <a:rPr kumimoji="1" lang="ja-JP" altLang="en-US" smtClean="0"/>
              <a:pPr/>
              <a:t>30</a:t>
            </a:fld>
            <a:endParaRPr kumimoji="1" lang="ja-JP" altLang="en-US"/>
          </a:p>
        </p:txBody>
      </p:sp>
    </p:spTree>
    <p:extLst>
      <p:ext uri="{BB962C8B-B14F-4D97-AF65-F5344CB8AC3E}">
        <p14:creationId xmlns:p14="http://schemas.microsoft.com/office/powerpoint/2010/main" xmlns="" val="24189818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5"/>
          <p:cNvGrpSpPr/>
          <p:nvPr/>
        </p:nvGrpSpPr>
        <p:grpSpPr>
          <a:xfrm>
            <a:off x="731335" y="3738873"/>
            <a:ext cx="8292088" cy="2965359"/>
            <a:chOff x="681738" y="1682934"/>
            <a:chExt cx="8292088" cy="2965359"/>
          </a:xfrm>
        </p:grpSpPr>
        <p:pic>
          <p:nvPicPr>
            <p:cNvPr id="7" name="図 6"/>
            <p:cNvPicPr>
              <a:picLocks noChangeAspect="1"/>
            </p:cNvPicPr>
            <p:nvPr/>
          </p:nvPicPr>
          <p:blipFill>
            <a:blip r:embed="rId3" cstate="print"/>
            <a:stretch>
              <a:fillRect/>
            </a:stretch>
          </p:blipFill>
          <p:spPr>
            <a:xfrm>
              <a:off x="2834389" y="2001492"/>
              <a:ext cx="3893612" cy="2646801"/>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919993" y="2173488"/>
              <a:ext cx="2053833" cy="1707307"/>
            </a:xfrm>
            <a:prstGeom prst="rect">
              <a:avLst/>
            </a:prstGeom>
          </p:spPr>
        </p:pic>
        <p:pic>
          <p:nvPicPr>
            <p:cNvPr id="11" name="図 10"/>
            <p:cNvPicPr>
              <a:picLocks noChangeAspect="1"/>
            </p:cNvPicPr>
            <p:nvPr/>
          </p:nvPicPr>
          <p:blipFill>
            <a:blip r:embed="rId5" cstate="print"/>
            <a:stretch>
              <a:fillRect/>
            </a:stretch>
          </p:blipFill>
          <p:spPr>
            <a:xfrm>
              <a:off x="681738" y="1682934"/>
              <a:ext cx="1847925" cy="2732772"/>
            </a:xfrm>
            <a:prstGeom prst="rect">
              <a:avLst/>
            </a:prstGeom>
          </p:spPr>
        </p:pic>
      </p:grpSp>
      <p:sp>
        <p:nvSpPr>
          <p:cNvPr id="12" name="テキスト ボックス 11"/>
          <p:cNvSpPr txBox="1"/>
          <p:nvPr/>
        </p:nvSpPr>
        <p:spPr>
          <a:xfrm>
            <a:off x="626016" y="6434242"/>
            <a:ext cx="2069797" cy="307777"/>
          </a:xfrm>
          <a:prstGeom prst="rect">
            <a:avLst/>
          </a:prstGeom>
          <a:noFill/>
        </p:spPr>
        <p:txBody>
          <a:bodyPr wrap="none" rtlCol="0">
            <a:spAutoFit/>
          </a:bodyPr>
          <a:lstStyle/>
          <a:p>
            <a:r>
              <a:rPr lang="ja-JP" altLang="en-US" sz="1400" dirty="0"/>
              <a:t>出典：朝日新聞地球教室</a:t>
            </a:r>
          </a:p>
        </p:txBody>
      </p:sp>
      <p:sp>
        <p:nvSpPr>
          <p:cNvPr id="13" name="テキスト ボックス 12"/>
          <p:cNvSpPr txBox="1"/>
          <p:nvPr/>
        </p:nvSpPr>
        <p:spPr>
          <a:xfrm>
            <a:off x="630677" y="186530"/>
            <a:ext cx="4294765" cy="646331"/>
          </a:xfrm>
          <a:prstGeom prst="rect">
            <a:avLst/>
          </a:prstGeom>
          <a:solidFill>
            <a:srgbClr val="FFFF00"/>
          </a:solidFill>
        </p:spPr>
        <p:txBody>
          <a:bodyPr wrap="none" rtlCol="0">
            <a:spAutoFit/>
          </a:bodyPr>
          <a:lstStyle/>
          <a:p>
            <a:r>
              <a:rPr lang="ja-JP" altLang="en-US" sz="3600" dirty="0">
                <a:latin typeface="+mn-ea"/>
              </a:rPr>
              <a:t>日常生活での取組み</a:t>
            </a:r>
          </a:p>
        </p:txBody>
      </p:sp>
      <p:sp>
        <p:nvSpPr>
          <p:cNvPr id="14" name="正方形/長方形 13"/>
          <p:cNvSpPr/>
          <p:nvPr/>
        </p:nvSpPr>
        <p:spPr>
          <a:xfrm>
            <a:off x="647700" y="952798"/>
            <a:ext cx="8585200" cy="2646878"/>
          </a:xfrm>
          <a:prstGeom prst="rect">
            <a:avLst/>
          </a:prstGeom>
        </p:spPr>
        <p:txBody>
          <a:bodyPr wrap="square">
            <a:spAutoFit/>
          </a:bodyPr>
          <a:lstStyle/>
          <a:p>
            <a:pPr marL="457198" indent="-457198">
              <a:lnSpc>
                <a:spcPct val="150000"/>
              </a:lnSpc>
              <a:buFont typeface="+mj-ea"/>
              <a:buAutoNum type="circleNumDbPlain" startAt="5"/>
            </a:pPr>
            <a:r>
              <a:rPr lang="ja-JP" altLang="en-US" sz="3600" b="1" dirty="0"/>
              <a:t>消費期限・賞味期限の正しい理解！</a:t>
            </a:r>
            <a:endParaRPr lang="en-US" altLang="ja-JP" sz="3600" b="1" dirty="0"/>
          </a:p>
          <a:p>
            <a:pPr marL="444498" indent="-444498">
              <a:buFont typeface="Wingdings" pitchFamily="2" charset="2"/>
              <a:buChar char="l"/>
            </a:pPr>
            <a:r>
              <a:rPr lang="ja-JP" altLang="en-US" sz="2800" dirty="0"/>
              <a:t>消費期限（いたみやすい食品）：</a:t>
            </a:r>
            <a:endParaRPr lang="en-US" altLang="ja-JP" sz="2800" dirty="0"/>
          </a:p>
          <a:p>
            <a:pPr marL="457198" indent="-457198"/>
            <a:r>
              <a:rPr lang="ja-JP" altLang="en-US" sz="2800" dirty="0"/>
              <a:t>　　　　⇒食べること、飲めることの出来る期間</a:t>
            </a:r>
          </a:p>
          <a:p>
            <a:pPr marL="457198" indent="-457198">
              <a:buFont typeface="Wingdings" pitchFamily="2" charset="2"/>
              <a:buChar char="l"/>
            </a:pPr>
            <a:r>
              <a:rPr lang="ja-JP" altLang="en-US" sz="2800" dirty="0"/>
              <a:t>賞味期限（いたみにくい食品）：</a:t>
            </a:r>
            <a:endParaRPr lang="en-US" altLang="ja-JP" sz="2800" dirty="0"/>
          </a:p>
          <a:p>
            <a:pPr marL="457198" indent="-457198"/>
            <a:r>
              <a:rPr lang="ja-JP" altLang="en-US" sz="2800" dirty="0"/>
              <a:t>　　　　⇒おいしく食べられる、飲める期間</a:t>
            </a:r>
          </a:p>
        </p:txBody>
      </p:sp>
      <p:sp>
        <p:nvSpPr>
          <p:cNvPr id="3" name="スライド番号プレースホルダー 2"/>
          <p:cNvSpPr>
            <a:spLocks noGrp="1"/>
          </p:cNvSpPr>
          <p:nvPr>
            <p:ph type="sldNum" sz="quarter" idx="12"/>
          </p:nvPr>
        </p:nvSpPr>
        <p:spPr/>
        <p:txBody>
          <a:bodyPr/>
          <a:lstStyle/>
          <a:p>
            <a:fld id="{DF8AF3E8-5F72-4F77-8EA5-0D1F79AD4F61}" type="slidenum">
              <a:rPr kumimoji="1" lang="ja-JP" altLang="en-US" smtClean="0"/>
              <a:pPr/>
              <a:t>31</a:t>
            </a:fld>
            <a:endParaRPr kumimoji="1" lang="ja-JP" altLang="en-US"/>
          </a:p>
        </p:txBody>
      </p:sp>
    </p:spTree>
    <p:extLst>
      <p:ext uri="{BB962C8B-B14F-4D97-AF65-F5344CB8AC3E}">
        <p14:creationId xmlns:p14="http://schemas.microsoft.com/office/powerpoint/2010/main" xmlns="" val="24189818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635001" y="1082878"/>
            <a:ext cx="8636000" cy="1015663"/>
          </a:xfrm>
          <a:prstGeom prst="rect">
            <a:avLst/>
          </a:prstGeom>
          <a:noFill/>
        </p:spPr>
        <p:txBody>
          <a:bodyPr wrap="square" rtlCol="0">
            <a:spAutoFit/>
          </a:bodyPr>
          <a:lstStyle/>
          <a:p>
            <a:pPr marL="342898" indent="-342898">
              <a:buFont typeface="+mj-ea"/>
              <a:buAutoNum type="circleNumDbPlain" startAt="6"/>
            </a:pPr>
            <a:r>
              <a:rPr lang="ja-JP" altLang="en-US" sz="3600" b="1" dirty="0"/>
              <a:t>食べ残しの出ない注文の工夫！</a:t>
            </a:r>
            <a:endParaRPr lang="en-US" altLang="ja-JP" sz="3600" b="1" dirty="0"/>
          </a:p>
          <a:p>
            <a:endParaRPr lang="ja-JP" altLang="en-US" sz="2400" b="1" dirty="0"/>
          </a:p>
        </p:txBody>
      </p:sp>
      <p:sp>
        <p:nvSpPr>
          <p:cNvPr id="19" name="テキスト ボックス 18"/>
          <p:cNvSpPr txBox="1"/>
          <p:nvPr/>
        </p:nvSpPr>
        <p:spPr>
          <a:xfrm>
            <a:off x="630677" y="186530"/>
            <a:ext cx="4294765" cy="646331"/>
          </a:xfrm>
          <a:prstGeom prst="rect">
            <a:avLst/>
          </a:prstGeom>
          <a:solidFill>
            <a:srgbClr val="FFFF00"/>
          </a:solidFill>
        </p:spPr>
        <p:txBody>
          <a:bodyPr wrap="none" rtlCol="0">
            <a:spAutoFit/>
          </a:bodyPr>
          <a:lstStyle/>
          <a:p>
            <a:r>
              <a:rPr lang="ja-JP" altLang="en-US" sz="3600" dirty="0">
                <a:latin typeface="+mj-ea"/>
                <a:ea typeface="+mj-ea"/>
              </a:rPr>
              <a:t>日常生活での取組み</a:t>
            </a:r>
          </a:p>
        </p:txBody>
      </p:sp>
      <p:pic>
        <p:nvPicPr>
          <p:cNvPr id="20" name="図 19" descr="buffet_couple.png"/>
          <p:cNvPicPr>
            <a:picLocks noChangeAspect="1"/>
          </p:cNvPicPr>
          <p:nvPr/>
        </p:nvPicPr>
        <p:blipFill>
          <a:blip r:embed="rId3" cstate="print"/>
          <a:stretch>
            <a:fillRect/>
          </a:stretch>
        </p:blipFill>
        <p:spPr>
          <a:xfrm>
            <a:off x="4779392" y="2929359"/>
            <a:ext cx="4104098" cy="3299694"/>
          </a:xfrm>
          <a:prstGeom prst="rect">
            <a:avLst/>
          </a:prstGeom>
        </p:spPr>
      </p:pic>
      <p:pic>
        <p:nvPicPr>
          <p:cNvPr id="21" name="図 20" descr="syokuji_gehin.png"/>
          <p:cNvPicPr>
            <a:picLocks noChangeAspect="1"/>
          </p:cNvPicPr>
          <p:nvPr/>
        </p:nvPicPr>
        <p:blipFill>
          <a:blip r:embed="rId4" cstate="print"/>
          <a:stretch>
            <a:fillRect/>
          </a:stretch>
        </p:blipFill>
        <p:spPr>
          <a:xfrm>
            <a:off x="1178993" y="3053854"/>
            <a:ext cx="2952328" cy="2952328"/>
          </a:xfrm>
          <a:prstGeom prst="rect">
            <a:avLst/>
          </a:prstGeom>
        </p:spPr>
      </p:pic>
      <p:sp>
        <p:nvSpPr>
          <p:cNvPr id="22" name="テキスト ボックス 21"/>
          <p:cNvSpPr txBox="1"/>
          <p:nvPr/>
        </p:nvSpPr>
        <p:spPr>
          <a:xfrm>
            <a:off x="962969" y="2124598"/>
            <a:ext cx="3816424" cy="1015663"/>
          </a:xfrm>
          <a:prstGeom prst="rect">
            <a:avLst/>
          </a:prstGeom>
          <a:noFill/>
        </p:spPr>
        <p:txBody>
          <a:bodyPr wrap="square" rtlCol="0">
            <a:spAutoFit/>
          </a:bodyPr>
          <a:lstStyle/>
          <a:p>
            <a:pPr algn="ctr"/>
            <a:r>
              <a:rPr lang="ja-JP" altLang="en-US" sz="6000" b="1" dirty="0">
                <a:solidFill>
                  <a:srgbClr val="FF0000"/>
                </a:solidFill>
              </a:rPr>
              <a:t>家庭でも！</a:t>
            </a:r>
          </a:p>
        </p:txBody>
      </p:sp>
      <p:sp>
        <p:nvSpPr>
          <p:cNvPr id="23" name="テキスト ボックス 22"/>
          <p:cNvSpPr txBox="1"/>
          <p:nvPr/>
        </p:nvSpPr>
        <p:spPr>
          <a:xfrm>
            <a:off x="5211441" y="2124598"/>
            <a:ext cx="4032448" cy="1015663"/>
          </a:xfrm>
          <a:prstGeom prst="rect">
            <a:avLst/>
          </a:prstGeom>
          <a:noFill/>
        </p:spPr>
        <p:txBody>
          <a:bodyPr wrap="square" rtlCol="0">
            <a:spAutoFit/>
          </a:bodyPr>
          <a:lstStyle/>
          <a:p>
            <a:pPr algn="ctr"/>
            <a:r>
              <a:rPr lang="ja-JP" altLang="en-US" sz="6000" b="1" dirty="0">
                <a:solidFill>
                  <a:srgbClr val="FF0000"/>
                </a:solidFill>
              </a:rPr>
              <a:t>外食でも！</a:t>
            </a:r>
          </a:p>
        </p:txBody>
      </p:sp>
      <p:sp>
        <p:nvSpPr>
          <p:cNvPr id="2" name="スライド番号プレースホルダー 1"/>
          <p:cNvSpPr>
            <a:spLocks noGrp="1"/>
          </p:cNvSpPr>
          <p:nvPr>
            <p:ph type="sldNum" sz="quarter" idx="12"/>
          </p:nvPr>
        </p:nvSpPr>
        <p:spPr/>
        <p:txBody>
          <a:bodyPr/>
          <a:lstStyle/>
          <a:p>
            <a:fld id="{DF8AF3E8-5F72-4F77-8EA5-0D1F79AD4F61}" type="slidenum">
              <a:rPr kumimoji="1" lang="ja-JP" altLang="en-US" smtClean="0"/>
              <a:pPr/>
              <a:t>32</a:t>
            </a:fld>
            <a:endParaRPr kumimoji="1" lang="ja-JP" altLang="en-US"/>
          </a:p>
        </p:txBody>
      </p:sp>
    </p:spTree>
    <p:extLst>
      <p:ext uri="{BB962C8B-B14F-4D97-AF65-F5344CB8AC3E}">
        <p14:creationId xmlns:p14="http://schemas.microsoft.com/office/powerpoint/2010/main" xmlns="" val="33024714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9781" y="182980"/>
            <a:ext cx="9491702" cy="584775"/>
          </a:xfrm>
          <a:prstGeom prst="rect">
            <a:avLst/>
          </a:prstGeom>
          <a:solidFill>
            <a:srgbClr val="FFFF00"/>
          </a:solidFill>
        </p:spPr>
        <p:txBody>
          <a:bodyPr wrap="none" rtlCol="0">
            <a:spAutoFit/>
          </a:bodyPr>
          <a:lstStyle/>
          <a:p>
            <a:pPr algn="ctr"/>
            <a:r>
              <a:rPr lang="ja-JP" altLang="en-US" sz="3200" dirty="0">
                <a:latin typeface="+mj-ea"/>
                <a:ea typeface="+mj-ea"/>
              </a:rPr>
              <a:t>冷蔵庫の保存術～ひと手間で差がつくかしこい保存～</a:t>
            </a:r>
          </a:p>
        </p:txBody>
      </p:sp>
      <p:sp>
        <p:nvSpPr>
          <p:cNvPr id="5" name="テキスト ボックス 4"/>
          <p:cNvSpPr txBox="1"/>
          <p:nvPr/>
        </p:nvSpPr>
        <p:spPr>
          <a:xfrm>
            <a:off x="639592" y="989735"/>
            <a:ext cx="8644109" cy="2062103"/>
          </a:xfrm>
          <a:prstGeom prst="rect">
            <a:avLst/>
          </a:prstGeom>
          <a:noFill/>
        </p:spPr>
        <p:txBody>
          <a:bodyPr wrap="square" rtlCol="0">
            <a:spAutoFit/>
          </a:bodyPr>
          <a:lstStyle/>
          <a:p>
            <a:pPr marL="342898" indent="-342898">
              <a:buFont typeface="+mj-ea"/>
              <a:buAutoNum type="circleNumDbPlain"/>
            </a:pPr>
            <a:r>
              <a:rPr lang="ja-JP" altLang="en-US" sz="3600" b="1" dirty="0"/>
              <a:t>冷凍保存術</a:t>
            </a:r>
            <a:endParaRPr lang="en-US" altLang="ja-JP" sz="3600" b="1" dirty="0"/>
          </a:p>
          <a:p>
            <a:pPr marL="342898" indent="-342898"/>
            <a:r>
              <a:rPr lang="ja-JP" altLang="en-US" sz="2800" dirty="0"/>
              <a:t>よく使う量に小分けして冷凍しましょう</a:t>
            </a:r>
          </a:p>
          <a:p>
            <a:pPr marL="342898" indent="-342898">
              <a:buFont typeface="+mj-ea"/>
              <a:buAutoNum type="circleNumDbPlain"/>
            </a:pPr>
            <a:endParaRPr lang="en-US" altLang="ja-JP" sz="3200" dirty="0"/>
          </a:p>
          <a:p>
            <a:pPr marL="342898" indent="-342898"/>
            <a:endParaRPr lang="en-US" altLang="ja-JP" sz="3200" dirty="0"/>
          </a:p>
        </p:txBody>
      </p:sp>
      <p:sp>
        <p:nvSpPr>
          <p:cNvPr id="15" name="テキスト ボックス 14"/>
          <p:cNvSpPr txBox="1"/>
          <p:nvPr/>
        </p:nvSpPr>
        <p:spPr>
          <a:xfrm>
            <a:off x="508000" y="5740227"/>
            <a:ext cx="5969000" cy="523220"/>
          </a:xfrm>
          <a:prstGeom prst="rect">
            <a:avLst/>
          </a:prstGeom>
          <a:noFill/>
        </p:spPr>
        <p:txBody>
          <a:bodyPr wrap="square" rtlCol="0">
            <a:spAutoFit/>
          </a:bodyPr>
          <a:lstStyle/>
          <a:p>
            <a:r>
              <a:rPr lang="ja-JP" altLang="en-US" sz="2800" b="1" dirty="0">
                <a:solidFill>
                  <a:srgbClr val="FF0000"/>
                </a:solidFill>
                <a:latin typeface="+mn-ea"/>
              </a:rPr>
              <a:t>食品トレーに入れたまま冷凍すると・・・</a:t>
            </a:r>
          </a:p>
        </p:txBody>
      </p:sp>
      <p:sp>
        <p:nvSpPr>
          <p:cNvPr id="23" name="テキスト ボックス 22"/>
          <p:cNvSpPr txBox="1"/>
          <p:nvPr/>
        </p:nvSpPr>
        <p:spPr>
          <a:xfrm>
            <a:off x="629731" y="2100806"/>
            <a:ext cx="8632491" cy="3477875"/>
          </a:xfrm>
          <a:prstGeom prst="rect">
            <a:avLst/>
          </a:prstGeom>
          <a:noFill/>
        </p:spPr>
        <p:txBody>
          <a:bodyPr wrap="none" rtlCol="0">
            <a:spAutoFit/>
          </a:bodyPr>
          <a:lstStyle/>
          <a:p>
            <a:r>
              <a:rPr lang="ja-JP" altLang="en-US" sz="2800" b="1" dirty="0">
                <a:latin typeface="+mj-ea"/>
                <a:ea typeface="+mj-ea"/>
              </a:rPr>
              <a:t>＜冷凍の基本＞</a:t>
            </a:r>
            <a:endParaRPr lang="en-US" altLang="ja-JP" sz="2800" b="1" dirty="0">
              <a:latin typeface="+mj-ea"/>
              <a:ea typeface="+mj-ea"/>
            </a:endParaRPr>
          </a:p>
          <a:p>
            <a:pPr marL="342898" indent="-342898">
              <a:buFont typeface="Arial" panose="020B0604020202020204" pitchFamily="34" charset="0"/>
              <a:buChar char="•"/>
            </a:pPr>
            <a:r>
              <a:rPr lang="ja-JP" altLang="en-US" sz="2400" dirty="0">
                <a:latin typeface="+mn-ea"/>
              </a:rPr>
              <a:t>水分の多い食品は冷凍に不向き</a:t>
            </a:r>
            <a:endParaRPr lang="en-US" altLang="ja-JP" sz="2400" dirty="0">
              <a:latin typeface="+mn-ea"/>
            </a:endParaRPr>
          </a:p>
          <a:p>
            <a:pPr marL="342898" indent="-342898">
              <a:buFont typeface="Arial" panose="020B0604020202020204" pitchFamily="34" charset="0"/>
              <a:buChar char="•"/>
            </a:pPr>
            <a:r>
              <a:rPr lang="ja-JP" altLang="en-US" sz="2400" dirty="0">
                <a:latin typeface="+mn-ea"/>
              </a:rPr>
              <a:t>野菜は生のままの冷凍は一部を除いて、不向き</a:t>
            </a:r>
            <a:endParaRPr lang="en-US" altLang="ja-JP" sz="2400" dirty="0">
              <a:latin typeface="+mn-ea"/>
            </a:endParaRPr>
          </a:p>
          <a:p>
            <a:pPr marL="342898" indent="-342898">
              <a:buFont typeface="Arial" panose="020B0604020202020204" pitchFamily="34" charset="0"/>
              <a:buChar char="•"/>
            </a:pPr>
            <a:r>
              <a:rPr lang="ja-JP" altLang="en-US" sz="2400" dirty="0">
                <a:latin typeface="+mn-ea"/>
              </a:rPr>
              <a:t>再冷凍は品質が悪化</a:t>
            </a:r>
            <a:endParaRPr lang="en-US" altLang="ja-JP" sz="2400" dirty="0">
              <a:latin typeface="+mn-ea"/>
            </a:endParaRPr>
          </a:p>
          <a:p>
            <a:pPr marL="342898" indent="-342898">
              <a:buFont typeface="Arial" panose="020B0604020202020204" pitchFamily="34" charset="0"/>
              <a:buChar char="•"/>
            </a:pPr>
            <a:r>
              <a:rPr lang="ja-JP" altLang="en-US" sz="2400" dirty="0">
                <a:latin typeface="+mn-ea"/>
              </a:rPr>
              <a:t>ラップでぴったり包み、できるだけ薄く</a:t>
            </a:r>
            <a:endParaRPr lang="en-US" altLang="ja-JP" sz="2400" dirty="0">
              <a:latin typeface="+mn-ea"/>
            </a:endParaRPr>
          </a:p>
          <a:p>
            <a:pPr marL="342898" indent="-342898">
              <a:buFont typeface="Arial" panose="020B0604020202020204" pitchFamily="34" charset="0"/>
              <a:buChar char="•"/>
            </a:pPr>
            <a:r>
              <a:rPr lang="ja-JP" altLang="en-US" sz="2400" dirty="0">
                <a:latin typeface="+mn-ea"/>
              </a:rPr>
              <a:t>まとめて冷凍用保存袋にいれる</a:t>
            </a:r>
            <a:endParaRPr lang="en-US" altLang="ja-JP" sz="2400" dirty="0">
              <a:latin typeface="+mn-ea"/>
            </a:endParaRPr>
          </a:p>
          <a:p>
            <a:pPr marL="342898" indent="-342898">
              <a:buFont typeface="Arial" panose="020B0604020202020204" pitchFamily="34" charset="0"/>
              <a:buChar char="•"/>
            </a:pPr>
            <a:r>
              <a:rPr lang="ja-JP" altLang="en-US" sz="2400" dirty="0">
                <a:latin typeface="+mn-ea"/>
              </a:rPr>
              <a:t>日付と中身を袋に記入しておく</a:t>
            </a:r>
            <a:endParaRPr lang="en-US" altLang="ja-JP" sz="2400" dirty="0">
              <a:latin typeface="+mn-ea"/>
            </a:endParaRPr>
          </a:p>
          <a:p>
            <a:pPr marL="342898" indent="-342898">
              <a:buFont typeface="Arial" panose="020B0604020202020204" pitchFamily="34" charset="0"/>
              <a:buChar char="•"/>
            </a:pPr>
            <a:r>
              <a:rPr lang="ja-JP" altLang="en-US" sz="2400" dirty="0">
                <a:latin typeface="+mn-ea"/>
              </a:rPr>
              <a:t>解凍は冷蔵庫でゆっくり時間を</a:t>
            </a:r>
            <a:r>
              <a:rPr lang="ja-JP" altLang="en-US" sz="2400" dirty="0" smtClean="0">
                <a:latin typeface="+mn-ea"/>
              </a:rPr>
              <a:t>かけるのが</a:t>
            </a:r>
            <a:r>
              <a:rPr lang="ja-JP" altLang="en-US" sz="2400" dirty="0">
                <a:latin typeface="+mn-ea"/>
              </a:rPr>
              <a:t>ベスト</a:t>
            </a:r>
            <a:endParaRPr lang="en-US" altLang="ja-JP" sz="2400" dirty="0">
              <a:latin typeface="+mn-ea"/>
            </a:endParaRPr>
          </a:p>
          <a:p>
            <a:pPr marL="342898" indent="-342898">
              <a:buFont typeface="Arial" panose="020B0604020202020204" pitchFamily="34" charset="0"/>
              <a:buChar char="•"/>
            </a:pPr>
            <a:r>
              <a:rPr lang="ja-JP" altLang="en-US" sz="2400" dirty="0">
                <a:latin typeface="+mn-ea"/>
              </a:rPr>
              <a:t>目安として</a:t>
            </a:r>
            <a:r>
              <a:rPr lang="en-US" altLang="ja-JP" sz="2400" dirty="0">
                <a:latin typeface="+mn-ea"/>
              </a:rPr>
              <a:t>1</a:t>
            </a:r>
            <a:r>
              <a:rPr lang="ja-JP" altLang="en-US" sz="2400" dirty="0">
                <a:latin typeface="+mn-ea"/>
              </a:rPr>
              <a:t>ヶ月以内、いたみやすい生肉、魚介類は</a:t>
            </a:r>
            <a:r>
              <a:rPr lang="en-US" altLang="ja-JP" sz="2400" dirty="0">
                <a:latin typeface="+mn-ea"/>
              </a:rPr>
              <a:t>2</a:t>
            </a:r>
            <a:r>
              <a:rPr lang="ja-JP" altLang="en-US" sz="2400" dirty="0">
                <a:latin typeface="+mn-ea"/>
              </a:rPr>
              <a:t>週間以内</a:t>
            </a:r>
            <a:endParaRPr lang="en-US" altLang="ja-JP" sz="2400" dirty="0">
              <a:latin typeface="+mn-ea"/>
            </a:endParaRPr>
          </a:p>
        </p:txBody>
      </p:sp>
      <p:sp>
        <p:nvSpPr>
          <p:cNvPr id="22" name="爆発 1 21"/>
          <p:cNvSpPr/>
          <p:nvPr/>
        </p:nvSpPr>
        <p:spPr>
          <a:xfrm>
            <a:off x="6451602" y="5609011"/>
            <a:ext cx="3073399" cy="1248991"/>
          </a:xfrm>
          <a:prstGeom prst="irregularSeal1">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0000"/>
                </a:solidFill>
                <a:latin typeface="+mn-ea"/>
              </a:rPr>
              <a:t>品質・栄養・</a:t>
            </a:r>
            <a:endParaRPr lang="en-US" altLang="ja-JP" sz="2400" b="1" dirty="0">
              <a:solidFill>
                <a:srgbClr val="FF0000"/>
              </a:solidFill>
              <a:latin typeface="+mn-ea"/>
            </a:endParaRPr>
          </a:p>
          <a:p>
            <a:pPr algn="ctr"/>
            <a:r>
              <a:rPr lang="ja-JP" altLang="en-US" sz="2400" b="1" dirty="0">
                <a:solidFill>
                  <a:srgbClr val="FF0000"/>
                </a:solidFill>
                <a:latin typeface="+mn-ea"/>
              </a:rPr>
              <a:t>おいしさの低下</a:t>
            </a:r>
          </a:p>
        </p:txBody>
      </p:sp>
      <p:pic>
        <p:nvPicPr>
          <p:cNvPr id="20" name="図 1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76053" y="3985847"/>
            <a:ext cx="876007" cy="1073538"/>
          </a:xfrm>
          <a:prstGeom prst="rect">
            <a:avLst/>
          </a:prstGeom>
        </p:spPr>
      </p:pic>
      <p:pic>
        <p:nvPicPr>
          <p:cNvPr id="29" name="図 2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465470" y="3972686"/>
            <a:ext cx="844650" cy="1129211"/>
          </a:xfrm>
          <a:prstGeom prst="rect">
            <a:avLst/>
          </a:prstGeom>
        </p:spPr>
      </p:pic>
      <p:sp>
        <p:nvSpPr>
          <p:cNvPr id="19" name="テキスト ボックス 18"/>
          <p:cNvSpPr txBox="1"/>
          <p:nvPr/>
        </p:nvSpPr>
        <p:spPr>
          <a:xfrm>
            <a:off x="3441703" y="6311309"/>
            <a:ext cx="3289299" cy="369332"/>
          </a:xfrm>
          <a:prstGeom prst="rect">
            <a:avLst/>
          </a:prstGeom>
          <a:noFill/>
        </p:spPr>
        <p:txBody>
          <a:bodyPr wrap="square" rtlCol="0">
            <a:spAutoFit/>
          </a:bodyPr>
          <a:lstStyle/>
          <a:p>
            <a:r>
              <a:rPr lang="ja-JP" altLang="en-US" b="1" dirty="0"/>
              <a:t>理由）霜つき・冷凍焼け・酸化</a:t>
            </a:r>
          </a:p>
        </p:txBody>
      </p:sp>
      <p:sp>
        <p:nvSpPr>
          <p:cNvPr id="46" name="テキスト ボックス 45"/>
          <p:cNvSpPr txBox="1"/>
          <p:nvPr/>
        </p:nvSpPr>
        <p:spPr>
          <a:xfrm>
            <a:off x="7179485" y="904103"/>
            <a:ext cx="2345514" cy="276999"/>
          </a:xfrm>
          <a:prstGeom prst="rect">
            <a:avLst/>
          </a:prstGeom>
          <a:noFill/>
        </p:spPr>
        <p:txBody>
          <a:bodyPr wrap="none" rtlCol="0">
            <a:spAutoFit/>
          </a:bodyPr>
          <a:lstStyle/>
          <a:p>
            <a:r>
              <a:rPr lang="ja-JP" altLang="en-US" sz="1200" dirty="0"/>
              <a:t>出典：財団法人ベターホーム協会</a:t>
            </a:r>
          </a:p>
        </p:txBody>
      </p:sp>
      <p:sp>
        <p:nvSpPr>
          <p:cNvPr id="2" name="スライド番号プレースホルダー 1"/>
          <p:cNvSpPr>
            <a:spLocks noGrp="1"/>
          </p:cNvSpPr>
          <p:nvPr>
            <p:ph type="sldNum" sz="quarter" idx="12"/>
          </p:nvPr>
        </p:nvSpPr>
        <p:spPr/>
        <p:txBody>
          <a:bodyPr/>
          <a:lstStyle/>
          <a:p>
            <a:fld id="{DF8AF3E8-5F72-4F77-8EA5-0D1F79AD4F61}" type="slidenum">
              <a:rPr kumimoji="1" lang="ja-JP" altLang="en-US" smtClean="0"/>
              <a:pPr/>
              <a:t>33</a:t>
            </a:fld>
            <a:endParaRPr kumimoji="1" lang="ja-JP" altLang="en-US"/>
          </a:p>
        </p:txBody>
      </p:sp>
    </p:spTree>
    <p:extLst>
      <p:ext uri="{BB962C8B-B14F-4D97-AF65-F5344CB8AC3E}">
        <p14:creationId xmlns:p14="http://schemas.microsoft.com/office/powerpoint/2010/main" xmlns="" val="12069720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p:cNvGrpSpPr/>
          <p:nvPr/>
        </p:nvGrpSpPr>
        <p:grpSpPr>
          <a:xfrm>
            <a:off x="571129" y="2350145"/>
            <a:ext cx="4843183" cy="1745272"/>
            <a:chOff x="947668" y="2207512"/>
            <a:chExt cx="3218334" cy="1197942"/>
          </a:xfrm>
        </p:grpSpPr>
        <p:pic>
          <p:nvPicPr>
            <p:cNvPr id="23" name="図 22"/>
            <p:cNvPicPr>
              <a:picLocks noChangeAspect="1"/>
            </p:cNvPicPr>
            <p:nvPr/>
          </p:nvPicPr>
          <p:blipFill>
            <a:blip r:embed="rId2" cstate="print"/>
            <a:stretch>
              <a:fillRect/>
            </a:stretch>
          </p:blipFill>
          <p:spPr>
            <a:xfrm>
              <a:off x="947668" y="2207512"/>
              <a:ext cx="1128803" cy="852764"/>
            </a:xfrm>
            <a:prstGeom prst="rect">
              <a:avLst/>
            </a:prstGeom>
          </p:spPr>
        </p:pic>
        <p:pic>
          <p:nvPicPr>
            <p:cNvPr id="24" name="図 23"/>
            <p:cNvPicPr>
              <a:picLocks noChangeAspect="1"/>
            </p:cNvPicPr>
            <p:nvPr/>
          </p:nvPicPr>
          <p:blipFill>
            <a:blip r:embed="rId3" cstate="print"/>
            <a:stretch>
              <a:fillRect/>
            </a:stretch>
          </p:blipFill>
          <p:spPr>
            <a:xfrm>
              <a:off x="1991336" y="2378515"/>
              <a:ext cx="1590351" cy="596845"/>
            </a:xfrm>
            <a:prstGeom prst="rect">
              <a:avLst/>
            </a:prstGeom>
          </p:spPr>
        </p:pic>
        <p:pic>
          <p:nvPicPr>
            <p:cNvPr id="25" name="図 24"/>
            <p:cNvPicPr>
              <a:picLocks noChangeAspect="1"/>
            </p:cNvPicPr>
            <p:nvPr/>
          </p:nvPicPr>
          <p:blipFill>
            <a:blip r:embed="rId4" cstate="print"/>
            <a:stretch>
              <a:fillRect/>
            </a:stretch>
          </p:blipFill>
          <p:spPr>
            <a:xfrm>
              <a:off x="3592547" y="2291607"/>
              <a:ext cx="573455" cy="526880"/>
            </a:xfrm>
            <a:prstGeom prst="rect">
              <a:avLst/>
            </a:prstGeom>
          </p:spPr>
        </p:pic>
        <p:sp>
          <p:nvSpPr>
            <p:cNvPr id="26" name="テキスト ボックス 25"/>
            <p:cNvSpPr txBox="1"/>
            <p:nvPr/>
          </p:nvSpPr>
          <p:spPr>
            <a:xfrm>
              <a:off x="1190304" y="3004069"/>
              <a:ext cx="734142" cy="401385"/>
            </a:xfrm>
            <a:prstGeom prst="rect">
              <a:avLst/>
            </a:prstGeom>
            <a:noFill/>
          </p:spPr>
          <p:txBody>
            <a:bodyPr wrap="none" rtlCol="0">
              <a:spAutoFit/>
            </a:bodyPr>
            <a:lstStyle/>
            <a:p>
              <a:r>
                <a:rPr lang="ja-JP" altLang="en-US" sz="1600" dirty="0">
                  <a:latin typeface="HGP創英角ﾎﾟｯﾌﾟ体" panose="040B0A00000000000000" pitchFamily="50" charset="-128"/>
                  <a:ea typeface="HGP創英角ﾎﾟｯﾌﾟ体" panose="040B0A00000000000000" pitchFamily="50" charset="-128"/>
                </a:rPr>
                <a:t>肉は</a:t>
              </a:r>
              <a:r>
                <a:rPr lang="en-US" altLang="ja-JP" sz="1600" dirty="0">
                  <a:latin typeface="HGP創英角ﾎﾟｯﾌﾟ体" panose="040B0A00000000000000" pitchFamily="50" charset="-128"/>
                  <a:ea typeface="HGP創英角ﾎﾟｯﾌﾟ体" panose="040B0A00000000000000" pitchFamily="50" charset="-128"/>
                </a:rPr>
                <a:t>100g</a:t>
              </a:r>
            </a:p>
            <a:p>
              <a:r>
                <a:rPr lang="ja-JP" altLang="en-US" sz="1600" dirty="0">
                  <a:latin typeface="HGP創英角ﾎﾟｯﾌﾟ体" panose="040B0A00000000000000" pitchFamily="50" charset="-128"/>
                  <a:ea typeface="HGP創英角ﾎﾟｯﾌﾟ体" panose="040B0A00000000000000" pitchFamily="50" charset="-128"/>
                </a:rPr>
                <a:t>くらいずつ</a:t>
              </a:r>
            </a:p>
          </p:txBody>
        </p:sp>
        <p:sp>
          <p:nvSpPr>
            <p:cNvPr id="27" name="テキスト ボックス 26"/>
            <p:cNvSpPr txBox="1"/>
            <p:nvPr/>
          </p:nvSpPr>
          <p:spPr>
            <a:xfrm>
              <a:off x="2213106" y="2913788"/>
              <a:ext cx="1037726" cy="232381"/>
            </a:xfrm>
            <a:prstGeom prst="rect">
              <a:avLst/>
            </a:prstGeom>
            <a:noFill/>
          </p:spPr>
          <p:txBody>
            <a:bodyPr wrap="none" rtlCol="0">
              <a:spAutoFit/>
            </a:bodyPr>
            <a:lstStyle/>
            <a:p>
              <a:r>
                <a:rPr lang="ja-JP" altLang="en-US" sz="1600" dirty="0">
                  <a:latin typeface="HGP創英角ﾎﾟｯﾌﾟ体" panose="040B0A00000000000000" pitchFamily="50" charset="-128"/>
                  <a:ea typeface="HGP創英角ﾎﾟｯﾌﾟ体" panose="040B0A00000000000000" pitchFamily="50" charset="-128"/>
                </a:rPr>
                <a:t>魚は一切れずつ</a:t>
              </a:r>
            </a:p>
          </p:txBody>
        </p:sp>
        <p:sp>
          <p:nvSpPr>
            <p:cNvPr id="28" name="テキスト ボックス 27"/>
            <p:cNvSpPr txBox="1"/>
            <p:nvPr/>
          </p:nvSpPr>
          <p:spPr>
            <a:xfrm>
              <a:off x="3420428" y="2950948"/>
              <a:ext cx="729881" cy="401385"/>
            </a:xfrm>
            <a:prstGeom prst="rect">
              <a:avLst/>
            </a:prstGeom>
            <a:noFill/>
          </p:spPr>
          <p:txBody>
            <a:bodyPr wrap="none" rtlCol="0">
              <a:spAutoFit/>
            </a:bodyPr>
            <a:lstStyle/>
            <a:p>
              <a:r>
                <a:rPr lang="ja-JP" altLang="en-US" sz="1600" dirty="0">
                  <a:latin typeface="HGP創英角ﾎﾟｯﾌﾟ体" panose="040B0A00000000000000" pitchFamily="50" charset="-128"/>
                  <a:ea typeface="HGP創英角ﾎﾟｯﾌﾟ体" panose="040B0A00000000000000" pitchFamily="50" charset="-128"/>
                </a:rPr>
                <a:t>ベーコンは</a:t>
              </a:r>
              <a:endParaRPr lang="en-US" altLang="ja-JP" sz="1600" dirty="0">
                <a:latin typeface="HGP創英角ﾎﾟｯﾌﾟ体" panose="040B0A00000000000000" pitchFamily="50" charset="-128"/>
                <a:ea typeface="HGP創英角ﾎﾟｯﾌﾟ体" panose="040B0A00000000000000" pitchFamily="50" charset="-128"/>
              </a:endParaRPr>
            </a:p>
            <a:p>
              <a:r>
                <a:rPr lang="en-US" altLang="ja-JP" sz="1600" dirty="0">
                  <a:latin typeface="HGP創英角ﾎﾟｯﾌﾟ体" panose="040B0A00000000000000" pitchFamily="50" charset="-128"/>
                  <a:ea typeface="HGP創英角ﾎﾟｯﾌﾟ体" panose="040B0A00000000000000" pitchFamily="50" charset="-128"/>
                </a:rPr>
                <a:t>1</a:t>
              </a:r>
              <a:r>
                <a:rPr lang="ja-JP" altLang="en-US" sz="1600" dirty="0">
                  <a:latin typeface="HGP創英角ﾎﾟｯﾌﾟ体" panose="040B0A00000000000000" pitchFamily="50" charset="-128"/>
                  <a:ea typeface="HGP創英角ﾎﾟｯﾌﾟ体" panose="040B0A00000000000000" pitchFamily="50" charset="-128"/>
                </a:rPr>
                <a:t>枚ずつ</a:t>
              </a:r>
            </a:p>
          </p:txBody>
        </p:sp>
      </p:grpSp>
      <p:grpSp>
        <p:nvGrpSpPr>
          <p:cNvPr id="15" name="グループ化 14"/>
          <p:cNvGrpSpPr/>
          <p:nvPr/>
        </p:nvGrpSpPr>
        <p:grpSpPr>
          <a:xfrm>
            <a:off x="481210" y="467573"/>
            <a:ext cx="5368629" cy="1633177"/>
            <a:chOff x="435055" y="3426608"/>
            <a:chExt cx="4131214" cy="931825"/>
          </a:xfrm>
        </p:grpSpPr>
        <p:pic>
          <p:nvPicPr>
            <p:cNvPr id="16" name="図 15"/>
            <p:cNvPicPr>
              <a:picLocks noChangeAspect="1"/>
            </p:cNvPicPr>
            <p:nvPr/>
          </p:nvPicPr>
          <p:blipFill>
            <a:blip r:embed="rId5" cstate="print"/>
            <a:stretch>
              <a:fillRect/>
            </a:stretch>
          </p:blipFill>
          <p:spPr>
            <a:xfrm>
              <a:off x="759400" y="3475626"/>
              <a:ext cx="886066" cy="544450"/>
            </a:xfrm>
            <a:prstGeom prst="rect">
              <a:avLst/>
            </a:prstGeom>
          </p:spPr>
        </p:pic>
        <p:sp>
          <p:nvSpPr>
            <p:cNvPr id="17" name="テキスト ボックス 16"/>
            <p:cNvSpPr txBox="1"/>
            <p:nvPr/>
          </p:nvSpPr>
          <p:spPr>
            <a:xfrm>
              <a:off x="435055" y="3991655"/>
              <a:ext cx="1279414" cy="193165"/>
            </a:xfrm>
            <a:prstGeom prst="rect">
              <a:avLst/>
            </a:prstGeom>
            <a:noFill/>
          </p:spPr>
          <p:txBody>
            <a:bodyPr wrap="none" rtlCol="0">
              <a:spAutoFit/>
            </a:bodyPr>
            <a:lstStyle/>
            <a:p>
              <a:r>
                <a:rPr lang="ja-JP" altLang="en-US" sz="1600" dirty="0">
                  <a:latin typeface="HGP創英角ﾎﾟｯﾌﾟ体" panose="040B0A00000000000000" pitchFamily="50" charset="-128"/>
                  <a:ea typeface="HGP創英角ﾎﾟｯﾌﾟ体" panose="040B0A00000000000000" pitchFamily="50" charset="-128"/>
                </a:rPr>
                <a:t>ごはんは</a:t>
              </a:r>
              <a:r>
                <a:rPr lang="en-US" altLang="ja-JP" sz="1600" dirty="0">
                  <a:latin typeface="HGP創英角ﾎﾟｯﾌﾟ体" panose="040B0A00000000000000" pitchFamily="50" charset="-128"/>
                  <a:ea typeface="HGP創英角ﾎﾟｯﾌﾟ体" panose="040B0A00000000000000" pitchFamily="50" charset="-128"/>
                </a:rPr>
                <a:t>1</a:t>
              </a:r>
              <a:r>
                <a:rPr lang="ja-JP" altLang="en-US" sz="1600" dirty="0">
                  <a:latin typeface="HGP創英角ﾎﾟｯﾌﾟ体" panose="040B0A00000000000000" pitchFamily="50" charset="-128"/>
                  <a:ea typeface="HGP創英角ﾎﾟｯﾌﾟ体" panose="040B0A00000000000000" pitchFamily="50" charset="-128"/>
                </a:rPr>
                <a:t>膳ずつ</a:t>
              </a:r>
            </a:p>
          </p:txBody>
        </p:sp>
        <p:pic>
          <p:nvPicPr>
            <p:cNvPr id="18" name="図 17"/>
            <p:cNvPicPr>
              <a:picLocks noChangeAspect="1"/>
            </p:cNvPicPr>
            <p:nvPr/>
          </p:nvPicPr>
          <p:blipFill>
            <a:blip r:embed="rId6" cstate="print"/>
            <a:stretch>
              <a:fillRect/>
            </a:stretch>
          </p:blipFill>
          <p:spPr>
            <a:xfrm>
              <a:off x="2041370" y="3475027"/>
              <a:ext cx="747897" cy="634702"/>
            </a:xfrm>
            <a:prstGeom prst="rect">
              <a:avLst/>
            </a:prstGeom>
          </p:spPr>
        </p:pic>
        <p:sp>
          <p:nvSpPr>
            <p:cNvPr id="19" name="テキスト ボックス 18"/>
            <p:cNvSpPr txBox="1"/>
            <p:nvPr/>
          </p:nvSpPr>
          <p:spPr>
            <a:xfrm>
              <a:off x="1744246" y="4040526"/>
              <a:ext cx="1412635" cy="193165"/>
            </a:xfrm>
            <a:prstGeom prst="rect">
              <a:avLst/>
            </a:prstGeom>
            <a:noFill/>
          </p:spPr>
          <p:txBody>
            <a:bodyPr wrap="none" rtlCol="0">
              <a:spAutoFit/>
            </a:bodyPr>
            <a:lstStyle/>
            <a:p>
              <a:r>
                <a:rPr lang="ja-JP" altLang="en-US" sz="1600" dirty="0">
                  <a:latin typeface="HGP創英角ﾎﾟｯﾌﾟ体" panose="040B0A00000000000000" pitchFamily="50" charset="-128"/>
                  <a:ea typeface="HGP創英角ﾎﾟｯﾌﾟ体" panose="040B0A00000000000000" pitchFamily="50" charset="-128"/>
                </a:rPr>
                <a:t>パンはスライスして</a:t>
              </a:r>
            </a:p>
          </p:txBody>
        </p:sp>
        <p:pic>
          <p:nvPicPr>
            <p:cNvPr id="20" name="図 19"/>
            <p:cNvPicPr>
              <a:picLocks noChangeAspect="1"/>
            </p:cNvPicPr>
            <p:nvPr/>
          </p:nvPicPr>
          <p:blipFill>
            <a:blip r:embed="rId7" cstate="print"/>
            <a:stretch>
              <a:fillRect/>
            </a:stretch>
          </p:blipFill>
          <p:spPr>
            <a:xfrm>
              <a:off x="3165343" y="3426608"/>
              <a:ext cx="1400926" cy="572027"/>
            </a:xfrm>
            <a:prstGeom prst="rect">
              <a:avLst/>
            </a:prstGeom>
          </p:spPr>
        </p:pic>
        <p:sp>
          <p:nvSpPr>
            <p:cNvPr id="21" name="テキスト ボックス 20"/>
            <p:cNvSpPr txBox="1"/>
            <p:nvPr/>
          </p:nvSpPr>
          <p:spPr>
            <a:xfrm>
              <a:off x="3264137" y="4024784"/>
              <a:ext cx="1183199" cy="333649"/>
            </a:xfrm>
            <a:prstGeom prst="rect">
              <a:avLst/>
            </a:prstGeom>
            <a:noFill/>
          </p:spPr>
          <p:txBody>
            <a:bodyPr wrap="none" rtlCol="0">
              <a:spAutoFit/>
            </a:bodyPr>
            <a:lstStyle/>
            <a:p>
              <a:r>
                <a:rPr lang="ja-JP" altLang="en-US" sz="1600" dirty="0">
                  <a:latin typeface="HGP創英角ﾎﾟｯﾌﾟ体" panose="040B0A00000000000000" pitchFamily="50" charset="-128"/>
                  <a:ea typeface="HGP創英角ﾎﾟｯﾌﾟ体" panose="040B0A00000000000000" pitchFamily="50" charset="-128"/>
                </a:rPr>
                <a:t>ひき肉は炒めて</a:t>
              </a:r>
              <a:endParaRPr lang="en-US" altLang="ja-JP" sz="1600" dirty="0">
                <a:latin typeface="HGP創英角ﾎﾟｯﾌﾟ体" panose="040B0A00000000000000" pitchFamily="50" charset="-128"/>
                <a:ea typeface="HGP創英角ﾎﾟｯﾌﾟ体" panose="040B0A00000000000000" pitchFamily="50" charset="-128"/>
              </a:endParaRPr>
            </a:p>
            <a:p>
              <a:r>
                <a:rPr lang="ja-JP" altLang="en-US" sz="1600" dirty="0">
                  <a:latin typeface="HGP創英角ﾎﾟｯﾌﾟ体" panose="040B0A00000000000000" pitchFamily="50" charset="-128"/>
                  <a:ea typeface="HGP創英角ﾎﾟｯﾌﾟ体" panose="040B0A00000000000000" pitchFamily="50" charset="-128"/>
                </a:rPr>
                <a:t>冷凍</a:t>
              </a:r>
            </a:p>
          </p:txBody>
        </p:sp>
      </p:grpSp>
      <p:sp>
        <p:nvSpPr>
          <p:cNvPr id="5" name="テキスト ボックス 4"/>
          <p:cNvSpPr txBox="1"/>
          <p:nvPr/>
        </p:nvSpPr>
        <p:spPr>
          <a:xfrm>
            <a:off x="646166" y="4377969"/>
            <a:ext cx="6375463" cy="523220"/>
          </a:xfrm>
          <a:prstGeom prst="rect">
            <a:avLst/>
          </a:prstGeom>
          <a:noFill/>
        </p:spPr>
        <p:txBody>
          <a:bodyPr wrap="none" rtlCol="0">
            <a:spAutoFit/>
          </a:bodyPr>
          <a:lstStyle/>
          <a:p>
            <a:pPr marL="285748" indent="-285748">
              <a:buFont typeface="Wingdings" panose="05000000000000000000" pitchFamily="2" charset="2"/>
              <a:buChar char="l"/>
            </a:pPr>
            <a:r>
              <a:rPr lang="ja-JP" altLang="en-US" sz="2800" dirty="0"/>
              <a:t>野菜類はひと手間かけて冷凍しましょう</a:t>
            </a:r>
          </a:p>
        </p:txBody>
      </p:sp>
      <p:sp>
        <p:nvSpPr>
          <p:cNvPr id="6" name="テキスト ボックス 5"/>
          <p:cNvSpPr txBox="1"/>
          <p:nvPr/>
        </p:nvSpPr>
        <p:spPr>
          <a:xfrm>
            <a:off x="646165" y="4819838"/>
            <a:ext cx="7853432" cy="707886"/>
          </a:xfrm>
          <a:prstGeom prst="rect">
            <a:avLst/>
          </a:prstGeom>
          <a:noFill/>
        </p:spPr>
        <p:txBody>
          <a:bodyPr wrap="none" rtlCol="0">
            <a:spAutoFit/>
          </a:bodyPr>
          <a:lstStyle/>
          <a:p>
            <a:r>
              <a:rPr lang="ja-JP" altLang="en-US" sz="2000" dirty="0"/>
              <a:t>野菜の場合は肉や炭水化物に比べ、加熱後に冷凍するのが基本です。</a:t>
            </a:r>
            <a:endParaRPr lang="en-US" altLang="ja-JP" sz="2000" dirty="0"/>
          </a:p>
          <a:p>
            <a:r>
              <a:rPr lang="ja-JP" altLang="en-US" sz="2000" dirty="0"/>
              <a:t>ひと手間でたくさん購入してしまった場合も長く美味しく食べられます</a:t>
            </a:r>
            <a:endParaRPr lang="en-US" altLang="ja-JP" sz="2000" dirty="0"/>
          </a:p>
        </p:txBody>
      </p:sp>
      <p:pic>
        <p:nvPicPr>
          <p:cNvPr id="8" name="図 7"/>
          <p:cNvPicPr>
            <a:picLocks noChangeAspect="1"/>
          </p:cNvPicPr>
          <p:nvPr/>
        </p:nvPicPr>
        <p:blipFill>
          <a:blip r:embed="rId8" cstate="print"/>
          <a:stretch>
            <a:fillRect/>
          </a:stretch>
        </p:blipFill>
        <p:spPr>
          <a:xfrm>
            <a:off x="1764376" y="5523083"/>
            <a:ext cx="1608571" cy="1151021"/>
          </a:xfrm>
          <a:prstGeom prst="rect">
            <a:avLst/>
          </a:prstGeom>
        </p:spPr>
      </p:pic>
      <p:pic>
        <p:nvPicPr>
          <p:cNvPr id="9" name="図 8"/>
          <p:cNvPicPr>
            <a:picLocks noChangeAspect="1"/>
          </p:cNvPicPr>
          <p:nvPr/>
        </p:nvPicPr>
        <p:blipFill>
          <a:blip r:embed="rId9" cstate="print"/>
          <a:stretch>
            <a:fillRect/>
          </a:stretch>
        </p:blipFill>
        <p:spPr>
          <a:xfrm>
            <a:off x="6057221" y="5535250"/>
            <a:ext cx="1545521" cy="1131412"/>
          </a:xfrm>
          <a:prstGeom prst="rect">
            <a:avLst/>
          </a:prstGeom>
        </p:spPr>
      </p:pic>
      <p:sp>
        <p:nvSpPr>
          <p:cNvPr id="10" name="右矢印 9"/>
          <p:cNvSpPr/>
          <p:nvPr/>
        </p:nvSpPr>
        <p:spPr>
          <a:xfrm>
            <a:off x="3653217" y="5485505"/>
            <a:ext cx="2146962" cy="1231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ゆでるひと手間</a:t>
            </a:r>
          </a:p>
        </p:txBody>
      </p:sp>
      <p:grpSp>
        <p:nvGrpSpPr>
          <p:cNvPr id="29" name="グループ化 28"/>
          <p:cNvGrpSpPr/>
          <p:nvPr/>
        </p:nvGrpSpPr>
        <p:grpSpPr>
          <a:xfrm>
            <a:off x="5731269" y="1530236"/>
            <a:ext cx="3480537" cy="704289"/>
            <a:chOff x="5556749" y="859601"/>
            <a:chExt cx="3480536" cy="704289"/>
          </a:xfrm>
        </p:grpSpPr>
        <p:sp>
          <p:nvSpPr>
            <p:cNvPr id="13" name="角丸四角形 12"/>
            <p:cNvSpPr/>
            <p:nvPr/>
          </p:nvSpPr>
          <p:spPr>
            <a:xfrm>
              <a:off x="5556749" y="859601"/>
              <a:ext cx="3455740" cy="70428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テキスト ボックス 10"/>
            <p:cNvSpPr txBox="1"/>
            <p:nvPr/>
          </p:nvSpPr>
          <p:spPr>
            <a:xfrm>
              <a:off x="5649820" y="907543"/>
              <a:ext cx="3387465" cy="646331"/>
            </a:xfrm>
            <a:prstGeom prst="rect">
              <a:avLst/>
            </a:prstGeom>
            <a:noFill/>
          </p:spPr>
          <p:txBody>
            <a:bodyPr wrap="none" rtlCol="0">
              <a:spAutoFit/>
            </a:bodyPr>
            <a:lstStyle/>
            <a:p>
              <a:r>
                <a:rPr lang="ja-JP" altLang="en-US" b="1" dirty="0">
                  <a:solidFill>
                    <a:schemeClr val="bg1"/>
                  </a:solidFill>
                  <a:latin typeface="HGP創英角ﾎﾟｯﾌﾟ体" panose="040B0A00000000000000" pitchFamily="50" charset="-128"/>
                  <a:ea typeface="HGP創英角ﾎﾟｯﾌﾟ体" panose="040B0A00000000000000" pitchFamily="50" charset="-128"/>
                </a:rPr>
                <a:t>冷凍したものは凍ったまま使う？</a:t>
              </a:r>
              <a:endParaRPr lang="en-US" altLang="ja-JP" b="1" dirty="0">
                <a:solidFill>
                  <a:schemeClr val="bg1"/>
                </a:solidFill>
                <a:latin typeface="HGP創英角ﾎﾟｯﾌﾟ体" panose="040B0A00000000000000" pitchFamily="50" charset="-128"/>
                <a:ea typeface="HGP創英角ﾎﾟｯﾌﾟ体" panose="040B0A00000000000000" pitchFamily="50" charset="-128"/>
              </a:endParaRPr>
            </a:p>
            <a:p>
              <a:r>
                <a:rPr lang="ja-JP" altLang="en-US" b="1" dirty="0">
                  <a:solidFill>
                    <a:schemeClr val="bg1"/>
                  </a:solidFill>
                  <a:latin typeface="HGP創英角ﾎﾟｯﾌﾟ体" panose="040B0A00000000000000" pitchFamily="50" charset="-128"/>
                  <a:ea typeface="HGP創英角ﾎﾟｯﾌﾟ体" panose="040B0A00000000000000" pitchFamily="50" charset="-128"/>
                </a:rPr>
                <a:t>解凍してから使う？</a:t>
              </a:r>
            </a:p>
          </p:txBody>
        </p:sp>
      </p:grpSp>
      <p:pic>
        <p:nvPicPr>
          <p:cNvPr id="12" name="図 11"/>
          <p:cNvPicPr>
            <a:picLocks noChangeAspect="1"/>
          </p:cNvPicPr>
          <p:nvPr/>
        </p:nvPicPr>
        <p:blipFill>
          <a:blip r:embed="rId10" cstate="print"/>
          <a:stretch>
            <a:fillRect/>
          </a:stretch>
        </p:blipFill>
        <p:spPr>
          <a:xfrm>
            <a:off x="5524784" y="2282128"/>
            <a:ext cx="3893502" cy="2048239"/>
          </a:xfrm>
          <a:prstGeom prst="rect">
            <a:avLst/>
          </a:prstGeom>
        </p:spPr>
      </p:pic>
      <p:sp>
        <p:nvSpPr>
          <p:cNvPr id="30" name="テキスト ボックス 29"/>
          <p:cNvSpPr txBox="1"/>
          <p:nvPr/>
        </p:nvSpPr>
        <p:spPr>
          <a:xfrm>
            <a:off x="643802" y="6512774"/>
            <a:ext cx="2704587" cy="307777"/>
          </a:xfrm>
          <a:prstGeom prst="rect">
            <a:avLst/>
          </a:prstGeom>
          <a:noFill/>
        </p:spPr>
        <p:txBody>
          <a:bodyPr wrap="none" rtlCol="0">
            <a:spAutoFit/>
          </a:bodyPr>
          <a:lstStyle/>
          <a:p>
            <a:r>
              <a:rPr lang="ja-JP" altLang="en-US" sz="1400" dirty="0"/>
              <a:t>出典：財団法人ベターホーム協会</a:t>
            </a:r>
          </a:p>
        </p:txBody>
      </p:sp>
      <p:sp>
        <p:nvSpPr>
          <p:cNvPr id="2" name="スライド番号プレースホルダー 1"/>
          <p:cNvSpPr>
            <a:spLocks noGrp="1"/>
          </p:cNvSpPr>
          <p:nvPr>
            <p:ph type="sldNum" sz="quarter" idx="12"/>
          </p:nvPr>
        </p:nvSpPr>
        <p:spPr/>
        <p:txBody>
          <a:bodyPr/>
          <a:lstStyle/>
          <a:p>
            <a:fld id="{DF8AF3E8-5F72-4F77-8EA5-0D1F79AD4F61}" type="slidenum">
              <a:rPr kumimoji="1" lang="ja-JP" altLang="en-US" smtClean="0"/>
              <a:pPr/>
              <a:t>34</a:t>
            </a:fld>
            <a:endParaRPr kumimoji="1" lang="ja-JP" altLang="en-US"/>
          </a:p>
        </p:txBody>
      </p:sp>
    </p:spTree>
    <p:extLst>
      <p:ext uri="{BB962C8B-B14F-4D97-AF65-F5344CB8AC3E}">
        <p14:creationId xmlns:p14="http://schemas.microsoft.com/office/powerpoint/2010/main" xmlns="" val="36831693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963317" y="5412268"/>
            <a:ext cx="7220156" cy="1200329"/>
            <a:chOff x="-172870" y="2510023"/>
            <a:chExt cx="7220156" cy="1200329"/>
          </a:xfrm>
        </p:grpSpPr>
        <p:sp>
          <p:nvSpPr>
            <p:cNvPr id="14" name="テキスト ボックス 13"/>
            <p:cNvSpPr txBox="1"/>
            <p:nvPr/>
          </p:nvSpPr>
          <p:spPr>
            <a:xfrm>
              <a:off x="824108" y="2510023"/>
              <a:ext cx="6223178" cy="1200329"/>
            </a:xfrm>
            <a:prstGeom prst="rect">
              <a:avLst/>
            </a:prstGeom>
            <a:noFill/>
          </p:spPr>
          <p:txBody>
            <a:bodyPr wrap="none" rtlCol="0">
              <a:spAutoFit/>
            </a:bodyPr>
            <a:lstStyle/>
            <a:p>
              <a:r>
                <a:rPr lang="ja-JP" altLang="en-US" sz="2400" dirty="0"/>
                <a:t>あさり・・・殻付きは砂抜きして洗い水気を拭き、</a:t>
              </a:r>
              <a:endParaRPr lang="en-US" altLang="ja-JP" sz="2400" dirty="0"/>
            </a:p>
            <a:p>
              <a:r>
                <a:rPr lang="ja-JP" altLang="en-US" sz="2400" dirty="0"/>
                <a:t>　　　　　　保存袋にいれる</a:t>
              </a:r>
              <a:endParaRPr lang="en-US" altLang="ja-JP" sz="2400" dirty="0"/>
            </a:p>
            <a:p>
              <a:r>
                <a:rPr lang="ja-JP" altLang="en-US" sz="2400" dirty="0"/>
                <a:t>　　　　　　→凍ったまま加熱調理</a:t>
              </a:r>
            </a:p>
          </p:txBody>
        </p:sp>
        <p:pic>
          <p:nvPicPr>
            <p:cNvPr id="21" name="図 2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2870" y="2666276"/>
              <a:ext cx="1028914" cy="779402"/>
            </a:xfrm>
            <a:prstGeom prst="rect">
              <a:avLst/>
            </a:prstGeom>
          </p:spPr>
        </p:pic>
      </p:grpSp>
      <p:pic>
        <p:nvPicPr>
          <p:cNvPr id="5" name="図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6439" y="241901"/>
            <a:ext cx="971336" cy="996719"/>
          </a:xfrm>
          <a:prstGeom prst="rect">
            <a:avLst/>
          </a:prstGeom>
        </p:spPr>
      </p:pic>
      <p:sp>
        <p:nvSpPr>
          <p:cNvPr id="6" name="テキスト ボックス 5"/>
          <p:cNvSpPr txBox="1"/>
          <p:nvPr/>
        </p:nvSpPr>
        <p:spPr>
          <a:xfrm>
            <a:off x="1176322" y="789153"/>
            <a:ext cx="6062878" cy="461665"/>
          </a:xfrm>
          <a:prstGeom prst="rect">
            <a:avLst/>
          </a:prstGeom>
          <a:noFill/>
        </p:spPr>
        <p:txBody>
          <a:bodyPr wrap="none" rtlCol="0">
            <a:spAutoFit/>
          </a:bodyPr>
          <a:lstStyle/>
          <a:p>
            <a:r>
              <a:rPr lang="ja-JP" altLang="en-US" sz="2400" dirty="0"/>
              <a:t>豆腐やこんにゃく・・・食感が変わるのを楽しむ</a:t>
            </a:r>
          </a:p>
        </p:txBody>
      </p:sp>
      <p:grpSp>
        <p:nvGrpSpPr>
          <p:cNvPr id="34" name="グループ化 33"/>
          <p:cNvGrpSpPr/>
          <p:nvPr/>
        </p:nvGrpSpPr>
        <p:grpSpPr>
          <a:xfrm>
            <a:off x="789973" y="1325408"/>
            <a:ext cx="8916400" cy="2054909"/>
            <a:chOff x="408973" y="1325407"/>
            <a:chExt cx="8916400" cy="2054908"/>
          </a:xfrm>
        </p:grpSpPr>
        <p:pic>
          <p:nvPicPr>
            <p:cNvPr id="7" name="図 6"/>
            <p:cNvPicPr>
              <a:picLocks noChangeAspect="1"/>
            </p:cNvPicPr>
            <p:nvPr/>
          </p:nvPicPr>
          <p:blipFill>
            <a:blip r:embed="rId5" cstate="print"/>
            <a:stretch>
              <a:fillRect/>
            </a:stretch>
          </p:blipFill>
          <p:spPr>
            <a:xfrm>
              <a:off x="408973" y="1325407"/>
              <a:ext cx="1175187" cy="845951"/>
            </a:xfrm>
            <a:prstGeom prst="rect">
              <a:avLst/>
            </a:prstGeom>
          </p:spPr>
        </p:pic>
        <p:pic>
          <p:nvPicPr>
            <p:cNvPr id="8" name="図 7"/>
            <p:cNvPicPr>
              <a:picLocks noChangeAspect="1"/>
            </p:cNvPicPr>
            <p:nvPr/>
          </p:nvPicPr>
          <p:blipFill>
            <a:blip r:embed="rId6" cstate="print"/>
            <a:stretch>
              <a:fillRect/>
            </a:stretch>
          </p:blipFill>
          <p:spPr>
            <a:xfrm>
              <a:off x="428027" y="2669530"/>
              <a:ext cx="1205243" cy="710785"/>
            </a:xfrm>
            <a:prstGeom prst="rect">
              <a:avLst/>
            </a:prstGeom>
          </p:spPr>
        </p:pic>
        <p:sp>
          <p:nvSpPr>
            <p:cNvPr id="10" name="テキスト ボックス 9"/>
            <p:cNvSpPr txBox="1"/>
            <p:nvPr/>
          </p:nvSpPr>
          <p:spPr>
            <a:xfrm>
              <a:off x="1560106" y="1379620"/>
              <a:ext cx="7765267" cy="1938991"/>
            </a:xfrm>
            <a:prstGeom prst="rect">
              <a:avLst/>
            </a:prstGeom>
            <a:noFill/>
          </p:spPr>
          <p:txBody>
            <a:bodyPr wrap="none" rtlCol="0">
              <a:spAutoFit/>
            </a:bodyPr>
            <a:lstStyle/>
            <a:p>
              <a:r>
                <a:rPr lang="ja-JP" altLang="en-US" sz="2400" dirty="0"/>
                <a:t>豆腐・・・高野豆腐のように出汁を吸う食材として楽しむ</a:t>
              </a:r>
              <a:endParaRPr lang="en-US" altLang="ja-JP" sz="2400" dirty="0"/>
            </a:p>
            <a:p>
              <a:r>
                <a:rPr lang="ja-JP" altLang="en-US" sz="2400" dirty="0"/>
                <a:t>から揚げ粉等で揚げる（鶏肉の食感にそっくり！）</a:t>
              </a:r>
              <a:endParaRPr lang="en-US" altLang="ja-JP" sz="2400" dirty="0"/>
            </a:p>
            <a:p>
              <a:endParaRPr lang="en-US" altLang="ja-JP" sz="2400" dirty="0"/>
            </a:p>
            <a:p>
              <a:r>
                <a:rPr lang="ja-JP" altLang="en-US" sz="2400" dirty="0"/>
                <a:t>こんにゃく・・・スカスカになるので天ぷらで歯ざわりを楽しむ</a:t>
              </a:r>
              <a:endParaRPr lang="en-US" altLang="ja-JP" sz="2400" dirty="0"/>
            </a:p>
            <a:p>
              <a:r>
                <a:rPr lang="ja-JP" altLang="en-US" sz="2400" dirty="0"/>
                <a:t>糸こんにゃくは春雨代わりに</a:t>
              </a:r>
            </a:p>
          </p:txBody>
        </p:sp>
      </p:grpSp>
      <p:grpSp>
        <p:nvGrpSpPr>
          <p:cNvPr id="33" name="グループ化 32"/>
          <p:cNvGrpSpPr/>
          <p:nvPr/>
        </p:nvGrpSpPr>
        <p:grpSpPr>
          <a:xfrm>
            <a:off x="921762" y="3890000"/>
            <a:ext cx="7346711" cy="1170657"/>
            <a:chOff x="415179" y="1203169"/>
            <a:chExt cx="7346711" cy="1170657"/>
          </a:xfrm>
        </p:grpSpPr>
        <p:pic>
          <p:nvPicPr>
            <p:cNvPr id="23" name="図 2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15179" y="1203169"/>
              <a:ext cx="1080335" cy="892776"/>
            </a:xfrm>
            <a:prstGeom prst="rect">
              <a:avLst/>
            </a:prstGeom>
          </p:spPr>
        </p:pic>
        <p:sp>
          <p:nvSpPr>
            <p:cNvPr id="11" name="テキスト ボックス 10"/>
            <p:cNvSpPr txBox="1"/>
            <p:nvPr/>
          </p:nvSpPr>
          <p:spPr>
            <a:xfrm>
              <a:off x="1423295" y="1542829"/>
              <a:ext cx="6338595" cy="830997"/>
            </a:xfrm>
            <a:prstGeom prst="rect">
              <a:avLst/>
            </a:prstGeom>
            <a:noFill/>
          </p:spPr>
          <p:txBody>
            <a:bodyPr wrap="none" rtlCol="0">
              <a:spAutoFit/>
            </a:bodyPr>
            <a:lstStyle/>
            <a:p>
              <a:r>
                <a:rPr lang="ja-JP" altLang="en-US" sz="2400" dirty="0"/>
                <a:t>納豆・・・納豆菌は死なないので袋に入れて冷凍</a:t>
              </a:r>
              <a:endParaRPr lang="en-US" altLang="ja-JP" sz="2400" dirty="0"/>
            </a:p>
            <a:p>
              <a:r>
                <a:rPr lang="ja-JP" altLang="en-US" sz="2400" dirty="0"/>
                <a:t>　　　　　→自然解凍で食べる</a:t>
              </a:r>
            </a:p>
          </p:txBody>
        </p:sp>
      </p:grpSp>
      <p:grpSp>
        <p:nvGrpSpPr>
          <p:cNvPr id="36" name="グループ化 35"/>
          <p:cNvGrpSpPr/>
          <p:nvPr/>
        </p:nvGrpSpPr>
        <p:grpSpPr>
          <a:xfrm>
            <a:off x="4266859" y="3255982"/>
            <a:ext cx="2910942" cy="663288"/>
            <a:chOff x="4221271" y="2999776"/>
            <a:chExt cx="2910941" cy="663288"/>
          </a:xfrm>
        </p:grpSpPr>
        <p:sp>
          <p:nvSpPr>
            <p:cNvPr id="24" name="円形吹き出し 23"/>
            <p:cNvSpPr/>
            <p:nvPr/>
          </p:nvSpPr>
          <p:spPr>
            <a:xfrm>
              <a:off x="4221271" y="2999776"/>
              <a:ext cx="2910941" cy="663288"/>
            </a:xfrm>
            <a:prstGeom prst="wedgeEllipseCallout">
              <a:avLst>
                <a:gd name="adj1" fmla="val 63684"/>
                <a:gd name="adj2" fmla="val -108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テキスト ボックス 24"/>
            <p:cNvSpPr txBox="1"/>
            <p:nvPr/>
          </p:nvSpPr>
          <p:spPr>
            <a:xfrm>
              <a:off x="4567086" y="3138753"/>
              <a:ext cx="2565125" cy="369332"/>
            </a:xfrm>
            <a:prstGeom prst="rect">
              <a:avLst/>
            </a:prstGeom>
            <a:noFill/>
          </p:spPr>
          <p:txBody>
            <a:bodyPr wrap="none" rtlCol="0">
              <a:spAutoFit/>
            </a:bodyPr>
            <a:lstStyle/>
            <a:p>
              <a:r>
                <a:rPr lang="ja-JP" altLang="en-US" dirty="0"/>
                <a:t>新しい食感が楽しめる！</a:t>
              </a:r>
            </a:p>
          </p:txBody>
        </p:sp>
      </p:grpSp>
      <p:pic>
        <p:nvPicPr>
          <p:cNvPr id="19" name="図 1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583872" y="3042967"/>
            <a:ext cx="1098999" cy="1254565"/>
          </a:xfrm>
          <a:prstGeom prst="rect">
            <a:avLst/>
          </a:prstGeom>
        </p:spPr>
      </p:pic>
      <p:pic>
        <p:nvPicPr>
          <p:cNvPr id="35" name="図 34"/>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396012" y="2963389"/>
            <a:ext cx="1183001" cy="1359194"/>
          </a:xfrm>
          <a:prstGeom prst="rect">
            <a:avLst/>
          </a:prstGeom>
        </p:spPr>
      </p:pic>
      <p:sp>
        <p:nvSpPr>
          <p:cNvPr id="4" name="テキスト ボックス 3"/>
          <p:cNvSpPr txBox="1"/>
          <p:nvPr/>
        </p:nvSpPr>
        <p:spPr>
          <a:xfrm>
            <a:off x="1298634" y="273316"/>
            <a:ext cx="4086375" cy="523220"/>
          </a:xfrm>
          <a:prstGeom prst="rect">
            <a:avLst/>
          </a:prstGeom>
          <a:noFill/>
        </p:spPr>
        <p:txBody>
          <a:bodyPr wrap="none" rtlCol="0">
            <a:spAutoFit/>
          </a:bodyPr>
          <a:lstStyle/>
          <a:p>
            <a:pPr marL="285748" indent="-285748">
              <a:buFont typeface="Wingdings" panose="05000000000000000000" pitchFamily="2" charset="2"/>
              <a:buChar char="l"/>
            </a:pPr>
            <a:r>
              <a:rPr lang="ja-JP" altLang="en-US" sz="2800" dirty="0"/>
              <a:t>こんな物も冷凍できます</a:t>
            </a:r>
          </a:p>
        </p:txBody>
      </p:sp>
      <p:sp>
        <p:nvSpPr>
          <p:cNvPr id="37" name="テキスト ボックス 36"/>
          <p:cNvSpPr txBox="1"/>
          <p:nvPr/>
        </p:nvSpPr>
        <p:spPr>
          <a:xfrm>
            <a:off x="499482" y="6553953"/>
            <a:ext cx="2704587" cy="307777"/>
          </a:xfrm>
          <a:prstGeom prst="rect">
            <a:avLst/>
          </a:prstGeom>
          <a:noFill/>
        </p:spPr>
        <p:txBody>
          <a:bodyPr wrap="none" rtlCol="0">
            <a:spAutoFit/>
          </a:bodyPr>
          <a:lstStyle/>
          <a:p>
            <a:r>
              <a:rPr lang="ja-JP" altLang="en-US" sz="1400" dirty="0"/>
              <a:t>出典：財団法人ベターホーム協会</a:t>
            </a:r>
          </a:p>
        </p:txBody>
      </p:sp>
      <p:sp>
        <p:nvSpPr>
          <p:cNvPr id="2" name="スライド番号プレースホルダー 1"/>
          <p:cNvSpPr>
            <a:spLocks noGrp="1"/>
          </p:cNvSpPr>
          <p:nvPr>
            <p:ph type="sldNum" sz="quarter" idx="12"/>
          </p:nvPr>
        </p:nvSpPr>
        <p:spPr/>
        <p:txBody>
          <a:bodyPr/>
          <a:lstStyle/>
          <a:p>
            <a:fld id="{DF8AF3E8-5F72-4F77-8EA5-0D1F79AD4F61}" type="slidenum">
              <a:rPr kumimoji="1" lang="ja-JP" altLang="en-US" smtClean="0"/>
              <a:pPr/>
              <a:t>35</a:t>
            </a:fld>
            <a:endParaRPr kumimoji="1" lang="ja-JP" altLang="en-US"/>
          </a:p>
        </p:txBody>
      </p:sp>
    </p:spTree>
    <p:extLst>
      <p:ext uri="{BB962C8B-B14F-4D97-AF65-F5344CB8AC3E}">
        <p14:creationId xmlns:p14="http://schemas.microsoft.com/office/powerpoint/2010/main" xmlns="" val="15107777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690385" y="6576389"/>
            <a:ext cx="2704587" cy="307777"/>
          </a:xfrm>
          <a:prstGeom prst="rect">
            <a:avLst/>
          </a:prstGeom>
          <a:noFill/>
        </p:spPr>
        <p:txBody>
          <a:bodyPr wrap="none" rtlCol="0">
            <a:spAutoFit/>
          </a:bodyPr>
          <a:lstStyle/>
          <a:p>
            <a:r>
              <a:rPr lang="ja-JP" altLang="en-US" sz="1400" dirty="0"/>
              <a:t>出典：財団法人ベターホーム協会</a:t>
            </a:r>
          </a:p>
        </p:txBody>
      </p:sp>
      <p:sp>
        <p:nvSpPr>
          <p:cNvPr id="7" name="テキスト ボックス 6"/>
          <p:cNvSpPr txBox="1"/>
          <p:nvPr/>
        </p:nvSpPr>
        <p:spPr>
          <a:xfrm>
            <a:off x="4276881" y="5255070"/>
            <a:ext cx="4633007" cy="1569660"/>
          </a:xfrm>
          <a:prstGeom prst="rect">
            <a:avLst/>
          </a:prstGeom>
          <a:noFill/>
        </p:spPr>
        <p:txBody>
          <a:bodyPr wrap="square" rtlCol="0">
            <a:spAutoFit/>
          </a:bodyPr>
          <a:lstStyle/>
          <a:p>
            <a:r>
              <a:rPr lang="ja-JP" altLang="en-US" sz="2400" dirty="0"/>
              <a:t>どうしてもというときは、醤油やみりんに漬けたり、味噌を塗ってから冷凍すると余分な水分が抜け味が落ちにくくなります。</a:t>
            </a:r>
          </a:p>
        </p:txBody>
      </p:sp>
      <p:grpSp>
        <p:nvGrpSpPr>
          <p:cNvPr id="8" name="グループ化 7"/>
          <p:cNvGrpSpPr/>
          <p:nvPr/>
        </p:nvGrpSpPr>
        <p:grpSpPr>
          <a:xfrm>
            <a:off x="810277" y="2769777"/>
            <a:ext cx="8786377" cy="1938992"/>
            <a:chOff x="214213" y="3885338"/>
            <a:chExt cx="8786377" cy="1938992"/>
          </a:xfrm>
        </p:grpSpPr>
        <p:pic>
          <p:nvPicPr>
            <p:cNvPr id="9" name="図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4213" y="3886476"/>
              <a:ext cx="743131" cy="740628"/>
            </a:xfrm>
            <a:prstGeom prst="rect">
              <a:avLst/>
            </a:prstGeom>
          </p:spPr>
        </p:pic>
        <p:sp>
          <p:nvSpPr>
            <p:cNvPr id="10" name="テキスト ボックス 9"/>
            <p:cNvSpPr txBox="1"/>
            <p:nvPr/>
          </p:nvSpPr>
          <p:spPr>
            <a:xfrm>
              <a:off x="1030138" y="3885338"/>
              <a:ext cx="7970452" cy="1938992"/>
            </a:xfrm>
            <a:prstGeom prst="rect">
              <a:avLst/>
            </a:prstGeom>
            <a:noFill/>
          </p:spPr>
          <p:txBody>
            <a:bodyPr wrap="none" rtlCol="0">
              <a:spAutoFit/>
            </a:bodyPr>
            <a:lstStyle/>
            <a:p>
              <a:r>
                <a:rPr lang="ja-JP" altLang="en-US" sz="2400" dirty="0"/>
                <a:t>しょうが・・・汚れや水気を取り小分けしてラップで包み冷凍 </a:t>
              </a:r>
              <a:endParaRPr lang="en-US" altLang="ja-JP" sz="2400" dirty="0"/>
            </a:p>
            <a:p>
              <a:r>
                <a:rPr lang="ja-JP" altLang="en-US" sz="2400" dirty="0"/>
                <a:t>　　　　　　  </a:t>
              </a:r>
              <a:r>
                <a:rPr lang="en-US" altLang="ja-JP" sz="2400" dirty="0"/>
                <a:t>or</a:t>
              </a:r>
              <a:r>
                <a:rPr lang="ja-JP" altLang="en-US" sz="2400" dirty="0"/>
                <a:t>すりおろしてラップ冷凍 </a:t>
              </a:r>
              <a:r>
                <a:rPr lang="en-US" altLang="ja-JP" sz="2400" dirty="0"/>
                <a:t>or </a:t>
              </a:r>
              <a:r>
                <a:rPr lang="ja-JP" altLang="en-US" sz="2400" dirty="0" err="1"/>
                <a:t>みじんぎり</a:t>
              </a:r>
              <a:r>
                <a:rPr lang="ja-JP" altLang="en-US" sz="2400" dirty="0"/>
                <a:t>、薄切冷凍</a:t>
              </a:r>
              <a:endParaRPr lang="en-US" altLang="ja-JP" sz="2400" dirty="0"/>
            </a:p>
            <a:p>
              <a:r>
                <a:rPr lang="ja-JP" altLang="en-US" sz="2400" dirty="0"/>
                <a:t>　　　　　　  →凍ったまま使うのがポイント</a:t>
              </a:r>
              <a:endParaRPr lang="en-US" altLang="ja-JP" sz="2400" dirty="0"/>
            </a:p>
            <a:p>
              <a:r>
                <a:rPr lang="en-US" altLang="ja-JP" sz="2400" dirty="0"/>
                <a:t>                        </a:t>
              </a:r>
              <a:r>
                <a:rPr lang="ja-JP" altLang="en-US" sz="2400" dirty="0"/>
                <a:t>丸ごと冷凍の場合は必要なだけ冷凍のまますり</a:t>
              </a:r>
              <a:endParaRPr lang="en-US" altLang="ja-JP" sz="2400" dirty="0"/>
            </a:p>
            <a:p>
              <a:r>
                <a:rPr lang="en-US" altLang="ja-JP" sz="2400" dirty="0"/>
                <a:t>                        </a:t>
              </a:r>
              <a:r>
                <a:rPr lang="ja-JP" altLang="en-US" sz="2400" dirty="0"/>
                <a:t>おろし、すぐ冷凍室にもどす</a:t>
              </a:r>
            </a:p>
          </p:txBody>
        </p:sp>
      </p:grpSp>
      <p:grpSp>
        <p:nvGrpSpPr>
          <p:cNvPr id="11" name="グループ化 10"/>
          <p:cNvGrpSpPr/>
          <p:nvPr/>
        </p:nvGrpSpPr>
        <p:grpSpPr>
          <a:xfrm>
            <a:off x="690385" y="444765"/>
            <a:ext cx="7629659" cy="833990"/>
            <a:chOff x="-215217" y="1705105"/>
            <a:chExt cx="7629659" cy="833990"/>
          </a:xfrm>
        </p:grpSpPr>
        <p:sp>
          <p:nvSpPr>
            <p:cNvPr id="12" name="テキスト ボックス 11"/>
            <p:cNvSpPr txBox="1"/>
            <p:nvPr/>
          </p:nvSpPr>
          <p:spPr>
            <a:xfrm>
              <a:off x="795322" y="1708098"/>
              <a:ext cx="6619120" cy="830997"/>
            </a:xfrm>
            <a:prstGeom prst="rect">
              <a:avLst/>
            </a:prstGeom>
            <a:noFill/>
          </p:spPr>
          <p:txBody>
            <a:bodyPr wrap="none" rtlCol="0">
              <a:spAutoFit/>
            </a:bodyPr>
            <a:lstStyle/>
            <a:p>
              <a:r>
                <a:rPr lang="ja-JP" altLang="en-US" sz="2400" dirty="0"/>
                <a:t>卵白・・・割った後の卵白は保存袋に入れて冷凍</a:t>
              </a:r>
              <a:endParaRPr lang="en-US" altLang="ja-JP" sz="2400" dirty="0"/>
            </a:p>
            <a:p>
              <a:r>
                <a:rPr lang="ja-JP" altLang="en-US" sz="2400" dirty="0"/>
                <a:t>　　　　　→自然解凍で揚げ物の衣など加熱料理へ</a:t>
              </a:r>
            </a:p>
          </p:txBody>
        </p:sp>
        <p:pic>
          <p:nvPicPr>
            <p:cNvPr id="13" name="図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5217" y="1705105"/>
              <a:ext cx="833821" cy="746271"/>
            </a:xfrm>
            <a:prstGeom prst="rect">
              <a:avLst/>
            </a:prstGeom>
          </p:spPr>
        </p:pic>
      </p:grpSp>
      <p:grpSp>
        <p:nvGrpSpPr>
          <p:cNvPr id="14" name="グループ化 13"/>
          <p:cNvGrpSpPr/>
          <p:nvPr/>
        </p:nvGrpSpPr>
        <p:grpSpPr>
          <a:xfrm>
            <a:off x="690384" y="1465186"/>
            <a:ext cx="7813937" cy="1221370"/>
            <a:chOff x="-33938" y="2098866"/>
            <a:chExt cx="7813937" cy="1221370"/>
          </a:xfrm>
        </p:grpSpPr>
        <p:sp>
          <p:nvSpPr>
            <p:cNvPr id="15" name="テキスト ボックス 14"/>
            <p:cNvSpPr txBox="1"/>
            <p:nvPr/>
          </p:nvSpPr>
          <p:spPr>
            <a:xfrm>
              <a:off x="821043" y="2119907"/>
              <a:ext cx="6958956" cy="1200329"/>
            </a:xfrm>
            <a:prstGeom prst="rect">
              <a:avLst/>
            </a:prstGeom>
            <a:noFill/>
          </p:spPr>
          <p:txBody>
            <a:bodyPr wrap="none" rtlCol="0">
              <a:spAutoFit/>
            </a:bodyPr>
            <a:lstStyle/>
            <a:p>
              <a:r>
                <a:rPr lang="ja-JP" altLang="en-US" sz="2400" dirty="0" err="1"/>
                <a:t>とま</a:t>
              </a:r>
              <a:r>
                <a:rPr lang="ja-JP" altLang="en-US" sz="2400" dirty="0"/>
                <a:t>と・・・丸ごとラップしそのまま冷凍</a:t>
              </a:r>
              <a:endParaRPr lang="en-US" altLang="ja-JP" sz="2400" dirty="0"/>
            </a:p>
            <a:p>
              <a:r>
                <a:rPr lang="ja-JP" altLang="en-US" sz="2400" dirty="0"/>
                <a:t>　　　　　　→水につけると皮がツルッとむけ、ソースや</a:t>
              </a:r>
              <a:endParaRPr lang="en-US" altLang="ja-JP" sz="2400" dirty="0"/>
            </a:p>
            <a:p>
              <a:r>
                <a:rPr lang="ja-JP" altLang="en-US" sz="2400" dirty="0"/>
                <a:t>　　　　　　　 シチューなどへ</a:t>
              </a:r>
            </a:p>
          </p:txBody>
        </p:sp>
        <p:pic>
          <p:nvPicPr>
            <p:cNvPr id="16" name="図 1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938" y="2098866"/>
              <a:ext cx="773105" cy="744112"/>
            </a:xfrm>
            <a:prstGeom prst="rect">
              <a:avLst/>
            </a:prstGeom>
          </p:spPr>
        </p:pic>
      </p:grpSp>
      <p:grpSp>
        <p:nvGrpSpPr>
          <p:cNvPr id="17" name="グループ化 16"/>
          <p:cNvGrpSpPr/>
          <p:nvPr/>
        </p:nvGrpSpPr>
        <p:grpSpPr>
          <a:xfrm>
            <a:off x="810275" y="4691784"/>
            <a:ext cx="3488552" cy="525324"/>
            <a:chOff x="5556749" y="859601"/>
            <a:chExt cx="3488552" cy="704289"/>
          </a:xfrm>
        </p:grpSpPr>
        <p:sp>
          <p:nvSpPr>
            <p:cNvPr id="18" name="角丸四角形 17"/>
            <p:cNvSpPr/>
            <p:nvPr/>
          </p:nvSpPr>
          <p:spPr>
            <a:xfrm>
              <a:off x="5556749" y="859601"/>
              <a:ext cx="3455740" cy="70428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テキスト ボックス 18"/>
            <p:cNvSpPr txBox="1"/>
            <p:nvPr/>
          </p:nvSpPr>
          <p:spPr>
            <a:xfrm>
              <a:off x="5649820" y="907544"/>
              <a:ext cx="3395481" cy="495154"/>
            </a:xfrm>
            <a:prstGeom prst="rect">
              <a:avLst/>
            </a:prstGeom>
            <a:noFill/>
          </p:spPr>
          <p:txBody>
            <a:bodyPr wrap="none" rtlCol="0">
              <a:spAutoFit/>
            </a:bodyPr>
            <a:lstStyle/>
            <a:p>
              <a:r>
                <a:rPr lang="ja-JP" altLang="en-US" b="1" dirty="0">
                  <a:solidFill>
                    <a:schemeClr val="bg1"/>
                  </a:solidFill>
                  <a:latin typeface="HGP創英角ﾎﾟｯﾌﾟ体" panose="040B0A00000000000000" pitchFamily="50" charset="-128"/>
                  <a:ea typeface="HGP創英角ﾎﾟｯﾌﾟ体" panose="040B0A00000000000000" pitchFamily="50" charset="-128"/>
                </a:rPr>
                <a:t>やっぱり再冷凍はだめですか？？</a:t>
              </a:r>
              <a:endParaRPr lang="en-US" altLang="ja-JP" b="1" dirty="0">
                <a:solidFill>
                  <a:schemeClr val="bg1"/>
                </a:solidFill>
                <a:latin typeface="HGP創英角ﾎﾟｯﾌﾟ体" panose="040B0A00000000000000" pitchFamily="50" charset="-128"/>
                <a:ea typeface="HGP創英角ﾎﾟｯﾌﾟ体" panose="040B0A00000000000000" pitchFamily="50" charset="-128"/>
              </a:endParaRPr>
            </a:p>
          </p:txBody>
        </p:sp>
      </p:grpSp>
      <p:pic>
        <p:nvPicPr>
          <p:cNvPr id="20" name="図 19"/>
          <p:cNvPicPr>
            <a:picLocks noChangeAspect="1"/>
          </p:cNvPicPr>
          <p:nvPr/>
        </p:nvPicPr>
        <p:blipFill>
          <a:blip r:embed="rId5" cstate="print"/>
          <a:stretch>
            <a:fillRect/>
          </a:stretch>
        </p:blipFill>
        <p:spPr>
          <a:xfrm>
            <a:off x="2297483" y="5309881"/>
            <a:ext cx="1880527" cy="1320896"/>
          </a:xfrm>
          <a:prstGeom prst="rect">
            <a:avLst/>
          </a:prstGeom>
        </p:spPr>
      </p:pic>
      <p:pic>
        <p:nvPicPr>
          <p:cNvPr id="21" name="図 2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92324" y="5368127"/>
            <a:ext cx="1106081" cy="1262650"/>
          </a:xfrm>
          <a:prstGeom prst="rect">
            <a:avLst/>
          </a:prstGeom>
        </p:spPr>
      </p:pic>
      <p:sp>
        <p:nvSpPr>
          <p:cNvPr id="2" name="スライド番号プレースホルダー 1"/>
          <p:cNvSpPr>
            <a:spLocks noGrp="1"/>
          </p:cNvSpPr>
          <p:nvPr>
            <p:ph type="sldNum" sz="quarter" idx="12"/>
          </p:nvPr>
        </p:nvSpPr>
        <p:spPr/>
        <p:txBody>
          <a:bodyPr/>
          <a:lstStyle/>
          <a:p>
            <a:fld id="{DF8AF3E8-5F72-4F77-8EA5-0D1F79AD4F61}" type="slidenum">
              <a:rPr kumimoji="1" lang="ja-JP" altLang="en-US" smtClean="0"/>
              <a:pPr/>
              <a:t>36</a:t>
            </a:fld>
            <a:endParaRPr kumimoji="1" lang="ja-JP" altLang="en-US"/>
          </a:p>
        </p:txBody>
      </p:sp>
    </p:spTree>
    <p:extLst>
      <p:ext uri="{BB962C8B-B14F-4D97-AF65-F5344CB8AC3E}">
        <p14:creationId xmlns:p14="http://schemas.microsoft.com/office/powerpoint/2010/main" xmlns="" val="2179021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cstate="print"/>
          <a:stretch>
            <a:fillRect/>
          </a:stretch>
        </p:blipFill>
        <p:spPr>
          <a:xfrm>
            <a:off x="7688511" y="1603827"/>
            <a:ext cx="1135032" cy="1227217"/>
          </a:xfrm>
          <a:prstGeom prst="rect">
            <a:avLst/>
          </a:prstGeom>
        </p:spPr>
      </p:pic>
      <p:sp>
        <p:nvSpPr>
          <p:cNvPr id="5" name="テキスト ボックス 4"/>
          <p:cNvSpPr txBox="1"/>
          <p:nvPr/>
        </p:nvSpPr>
        <p:spPr>
          <a:xfrm>
            <a:off x="1173965" y="265510"/>
            <a:ext cx="3076483" cy="584775"/>
          </a:xfrm>
          <a:prstGeom prst="rect">
            <a:avLst/>
          </a:prstGeom>
          <a:noFill/>
        </p:spPr>
        <p:txBody>
          <a:bodyPr wrap="none" rtlCol="0">
            <a:spAutoFit/>
          </a:bodyPr>
          <a:lstStyle/>
          <a:p>
            <a:pPr marL="457198" indent="-457198">
              <a:buFont typeface="+mj-ea"/>
              <a:buAutoNum type="circleNumDbPlain" startAt="2"/>
            </a:pPr>
            <a:r>
              <a:rPr lang="ja-JP" altLang="en-US" sz="3200" dirty="0"/>
              <a:t>その他保存術</a:t>
            </a:r>
            <a:endParaRPr lang="en-US" altLang="ja-JP" sz="3200" dirty="0"/>
          </a:p>
        </p:txBody>
      </p:sp>
      <p:pic>
        <p:nvPicPr>
          <p:cNvPr id="6" name="図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7705" y="111655"/>
            <a:ext cx="1037861" cy="1064982"/>
          </a:xfrm>
          <a:prstGeom prst="rect">
            <a:avLst/>
          </a:prstGeom>
        </p:spPr>
      </p:pic>
      <p:sp>
        <p:nvSpPr>
          <p:cNvPr id="4" name="テキスト ボックス 3"/>
          <p:cNvSpPr txBox="1"/>
          <p:nvPr/>
        </p:nvSpPr>
        <p:spPr>
          <a:xfrm>
            <a:off x="975900" y="852027"/>
            <a:ext cx="8253537" cy="6186309"/>
          </a:xfrm>
          <a:prstGeom prst="rect">
            <a:avLst/>
          </a:prstGeom>
          <a:noFill/>
        </p:spPr>
        <p:txBody>
          <a:bodyPr wrap="square" rtlCol="0">
            <a:spAutoFit/>
          </a:bodyPr>
          <a:lstStyle/>
          <a:p>
            <a:r>
              <a:rPr lang="ja-JP" altLang="en-US" sz="2400" dirty="0"/>
              <a:t>野菜類</a:t>
            </a:r>
            <a:endParaRPr lang="en-US" altLang="ja-JP" sz="2400" dirty="0"/>
          </a:p>
          <a:p>
            <a:r>
              <a:rPr lang="ja-JP" altLang="en-US" sz="2400" dirty="0"/>
              <a:t>立ち型野菜・・・葉物やはくさいなど立って生える野菜はできるだけ立てて保存。ねかせると起き上がろうとして</a:t>
            </a:r>
            <a:endParaRPr lang="en-US" altLang="ja-JP" sz="2400" dirty="0"/>
          </a:p>
          <a:p>
            <a:r>
              <a:rPr lang="ja-JP" altLang="en-US" sz="2400" dirty="0"/>
              <a:t>エネルギーを使い栄養分も失われます。</a:t>
            </a:r>
            <a:endParaRPr lang="en-US" altLang="ja-JP" sz="2400" dirty="0"/>
          </a:p>
          <a:p>
            <a:endParaRPr lang="en-US" altLang="ja-JP" sz="2400" dirty="0"/>
          </a:p>
          <a:p>
            <a:r>
              <a:rPr lang="ja-JP" altLang="en-US" sz="2400" dirty="0"/>
              <a:t>土つき野菜・・・根菜や芋など土の中で育つ野菜は泥が付いたままのほうが長持ち。</a:t>
            </a:r>
            <a:r>
              <a:rPr lang="en-US" altLang="ja-JP" sz="2400" dirty="0"/>
              <a:t>1</a:t>
            </a:r>
            <a:r>
              <a:rPr lang="ja-JP" altLang="en-US" sz="2400" dirty="0"/>
              <a:t>週間までなら泥つきのまま新聞紙等に包んで保管。それ以上の保存は泥を洗い乾燥させて新聞紙等に包み冷暗所で保存。</a:t>
            </a:r>
            <a:endParaRPr lang="en-US" altLang="ja-JP" sz="2400" dirty="0"/>
          </a:p>
          <a:p>
            <a:endParaRPr lang="en-US" altLang="ja-JP" sz="2400" dirty="0"/>
          </a:p>
          <a:p>
            <a:r>
              <a:rPr lang="ja-JP" altLang="en-US" sz="2400" dirty="0"/>
              <a:t>葉つき野菜・・・大根や</a:t>
            </a:r>
            <a:r>
              <a:rPr lang="ja-JP" altLang="en-US" sz="2400" dirty="0" err="1"/>
              <a:t>かぶ</a:t>
            </a:r>
            <a:r>
              <a:rPr lang="ja-JP" altLang="en-US" sz="2400" dirty="0"/>
              <a:t>などは葉が付いたままだと養分を吸って、食べる部分がスカスカになるので葉を切り取って保存。</a:t>
            </a:r>
            <a:endParaRPr lang="en-US" altLang="ja-JP" sz="2400" dirty="0"/>
          </a:p>
          <a:p>
            <a:endParaRPr lang="en-US" altLang="ja-JP" sz="2400" dirty="0"/>
          </a:p>
          <a:p>
            <a:r>
              <a:rPr lang="ja-JP" altLang="en-US" sz="2400" dirty="0"/>
              <a:t>卵・・・冷蔵庫保存が基本。とがった方を下、丸い方を上にするともちが良い。卵は賞味期限を過ぎても火を通せば食べられます。常温保存していた場合は気をつけて腐敗確認。</a:t>
            </a:r>
            <a:endParaRPr lang="en-US" altLang="ja-JP" sz="2400" dirty="0"/>
          </a:p>
          <a:p>
            <a:endParaRPr lang="ja-JP" altLang="en-US" sz="1200" dirty="0"/>
          </a:p>
        </p:txBody>
      </p:sp>
      <p:sp>
        <p:nvSpPr>
          <p:cNvPr id="2" name="スライド番号プレースホルダー 1"/>
          <p:cNvSpPr>
            <a:spLocks noGrp="1"/>
          </p:cNvSpPr>
          <p:nvPr>
            <p:ph type="sldNum" sz="quarter" idx="12"/>
          </p:nvPr>
        </p:nvSpPr>
        <p:spPr/>
        <p:txBody>
          <a:bodyPr/>
          <a:lstStyle/>
          <a:p>
            <a:fld id="{DF8AF3E8-5F72-4F77-8EA5-0D1F79AD4F61}" type="slidenum">
              <a:rPr kumimoji="1" lang="ja-JP" altLang="en-US" smtClean="0"/>
              <a:pPr/>
              <a:t>37</a:t>
            </a:fld>
            <a:endParaRPr kumimoji="1" lang="ja-JP" altLang="en-US"/>
          </a:p>
        </p:txBody>
      </p:sp>
    </p:spTree>
    <p:extLst>
      <p:ext uri="{BB962C8B-B14F-4D97-AF65-F5344CB8AC3E}">
        <p14:creationId xmlns:p14="http://schemas.microsoft.com/office/powerpoint/2010/main" xmlns="" val="20677673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1691" y="120392"/>
            <a:ext cx="971336" cy="996719"/>
          </a:xfrm>
          <a:prstGeom prst="rect">
            <a:avLst/>
          </a:prstGeom>
        </p:spPr>
      </p:pic>
      <p:sp>
        <p:nvSpPr>
          <p:cNvPr id="4" name="テキスト ボックス 3"/>
          <p:cNvSpPr txBox="1"/>
          <p:nvPr/>
        </p:nvSpPr>
        <p:spPr>
          <a:xfrm>
            <a:off x="853276" y="880530"/>
            <a:ext cx="5017720" cy="584775"/>
          </a:xfrm>
          <a:prstGeom prst="rect">
            <a:avLst/>
          </a:prstGeom>
          <a:noFill/>
        </p:spPr>
        <p:txBody>
          <a:bodyPr wrap="none" rtlCol="0">
            <a:spAutoFit/>
          </a:bodyPr>
          <a:lstStyle/>
          <a:p>
            <a:pPr marL="457198" indent="-457198">
              <a:buFont typeface="+mj-ea"/>
              <a:buAutoNum type="circleNumDbPlain"/>
            </a:pPr>
            <a:r>
              <a:rPr lang="ja-JP" altLang="en-US" sz="3200" dirty="0"/>
              <a:t>捨てないで！「皮・茎・葉」</a:t>
            </a:r>
            <a:endParaRPr lang="en-US" altLang="ja-JP" sz="3200" dirty="0"/>
          </a:p>
        </p:txBody>
      </p:sp>
      <p:sp>
        <p:nvSpPr>
          <p:cNvPr id="5" name="テキスト ボックス 4"/>
          <p:cNvSpPr txBox="1"/>
          <p:nvPr/>
        </p:nvSpPr>
        <p:spPr>
          <a:xfrm>
            <a:off x="1377059" y="198535"/>
            <a:ext cx="4552849" cy="646331"/>
          </a:xfrm>
          <a:prstGeom prst="rect">
            <a:avLst/>
          </a:prstGeom>
          <a:solidFill>
            <a:srgbClr val="FFFF00"/>
          </a:solidFill>
        </p:spPr>
        <p:txBody>
          <a:bodyPr wrap="none" rtlCol="0">
            <a:spAutoFit/>
          </a:bodyPr>
          <a:lstStyle/>
          <a:p>
            <a:r>
              <a:rPr lang="ja-JP" altLang="en-US" sz="3600" dirty="0">
                <a:latin typeface="+mj-ea"/>
                <a:ea typeface="+mj-ea"/>
              </a:rPr>
              <a:t>捨てないで使い切る！</a:t>
            </a:r>
          </a:p>
        </p:txBody>
      </p:sp>
      <p:grpSp>
        <p:nvGrpSpPr>
          <p:cNvPr id="17" name="グループ化 16"/>
          <p:cNvGrpSpPr/>
          <p:nvPr/>
        </p:nvGrpSpPr>
        <p:grpSpPr>
          <a:xfrm>
            <a:off x="696733" y="4197504"/>
            <a:ext cx="3789268" cy="2544325"/>
            <a:chOff x="6367628" y="1368930"/>
            <a:chExt cx="3873162" cy="1749501"/>
          </a:xfrm>
        </p:grpSpPr>
        <p:sp>
          <p:nvSpPr>
            <p:cNvPr id="10" name="テキスト ボックス 9"/>
            <p:cNvSpPr txBox="1"/>
            <p:nvPr/>
          </p:nvSpPr>
          <p:spPr>
            <a:xfrm>
              <a:off x="6527636" y="1450068"/>
              <a:ext cx="3713154" cy="1587225"/>
            </a:xfrm>
            <a:prstGeom prst="rect">
              <a:avLst/>
            </a:prstGeom>
            <a:noFill/>
          </p:spPr>
          <p:txBody>
            <a:bodyPr wrap="none" rtlCol="0">
              <a:spAutoFit/>
            </a:bodyPr>
            <a:lstStyle/>
            <a:p>
              <a:pPr marL="342898" indent="-342898">
                <a:buFont typeface="Wingdings" panose="05000000000000000000" pitchFamily="2" charset="2"/>
                <a:buChar char="l"/>
              </a:pPr>
              <a:r>
                <a:rPr lang="ja-JP" altLang="en-US" sz="2400" dirty="0"/>
                <a:t>チャーハンの具</a:t>
              </a:r>
              <a:endParaRPr lang="en-US" altLang="ja-JP" sz="2400" dirty="0"/>
            </a:p>
            <a:p>
              <a:pPr marL="342898" indent="-342898">
                <a:buFont typeface="Wingdings" panose="05000000000000000000" pitchFamily="2" charset="2"/>
                <a:buChar char="l"/>
              </a:pPr>
              <a:r>
                <a:rPr lang="ja-JP" altLang="en-US" sz="2400" dirty="0"/>
                <a:t>きんぴら</a:t>
              </a:r>
              <a:endParaRPr lang="en-US" altLang="ja-JP" sz="2400" dirty="0"/>
            </a:p>
            <a:p>
              <a:pPr marL="342900" indent="-342900">
                <a:buFont typeface="Wingdings" panose="05000000000000000000" pitchFamily="2" charset="2"/>
                <a:buChar char="l"/>
              </a:pPr>
              <a:r>
                <a:rPr lang="ja-JP" altLang="en-US" sz="2400" dirty="0"/>
                <a:t>お好み焼きの具</a:t>
              </a:r>
              <a:endParaRPr lang="en-US" altLang="ja-JP" sz="2400" dirty="0"/>
            </a:p>
            <a:p>
              <a:pPr marL="342898" indent="-342898">
                <a:buFont typeface="Wingdings" panose="05000000000000000000" pitchFamily="2" charset="2"/>
                <a:buChar char="l"/>
              </a:pPr>
              <a:r>
                <a:rPr lang="ja-JP" altLang="en-US" sz="2400" dirty="0"/>
                <a:t>カレー、ハンバーグの具</a:t>
              </a:r>
              <a:endParaRPr lang="en-US" altLang="ja-JP" sz="2400" dirty="0"/>
            </a:p>
            <a:p>
              <a:pPr marL="342898" indent="-342898">
                <a:buFont typeface="Wingdings" panose="05000000000000000000" pitchFamily="2" charset="2"/>
                <a:buChar char="l"/>
              </a:pPr>
              <a:r>
                <a:rPr lang="ja-JP" altLang="en-US" sz="2400" dirty="0"/>
                <a:t>味噌汁やスープの実　</a:t>
              </a:r>
              <a:endParaRPr lang="en-US" altLang="ja-JP" sz="2400" dirty="0"/>
            </a:p>
            <a:p>
              <a:r>
                <a:rPr lang="ja-JP" altLang="en-US" sz="2400" dirty="0"/>
                <a:t>など</a:t>
              </a:r>
            </a:p>
          </p:txBody>
        </p:sp>
        <p:sp>
          <p:nvSpPr>
            <p:cNvPr id="11" name="角丸四角形 10"/>
            <p:cNvSpPr/>
            <p:nvPr/>
          </p:nvSpPr>
          <p:spPr>
            <a:xfrm>
              <a:off x="6367628" y="1368930"/>
              <a:ext cx="3862004" cy="17495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26" name="グループ化 25"/>
          <p:cNvGrpSpPr/>
          <p:nvPr/>
        </p:nvGrpSpPr>
        <p:grpSpPr>
          <a:xfrm>
            <a:off x="696736" y="1605359"/>
            <a:ext cx="4124447" cy="1137811"/>
            <a:chOff x="765846" y="1708729"/>
            <a:chExt cx="4124446" cy="1071875"/>
          </a:xfrm>
        </p:grpSpPr>
        <p:sp>
          <p:nvSpPr>
            <p:cNvPr id="6" name="テキスト ボックス 5"/>
            <p:cNvSpPr txBox="1"/>
            <p:nvPr/>
          </p:nvSpPr>
          <p:spPr>
            <a:xfrm>
              <a:off x="775064" y="1870490"/>
              <a:ext cx="4115228" cy="782841"/>
            </a:xfrm>
            <a:prstGeom prst="rect">
              <a:avLst/>
            </a:prstGeom>
            <a:noFill/>
          </p:spPr>
          <p:txBody>
            <a:bodyPr wrap="none" rtlCol="0">
              <a:spAutoFit/>
            </a:bodyPr>
            <a:lstStyle/>
            <a:p>
              <a:r>
                <a:rPr lang="ja-JP" altLang="en-US" sz="2400" dirty="0"/>
                <a:t>厚めにむいた野菜や果物の皮</a:t>
              </a:r>
              <a:endParaRPr lang="en-US" altLang="ja-JP" sz="2400" dirty="0"/>
            </a:p>
            <a:p>
              <a:r>
                <a:rPr lang="ja-JP" altLang="en-US" sz="2400" dirty="0"/>
                <a:t>少しの皮や、野菜の切れ端</a:t>
              </a:r>
            </a:p>
          </p:txBody>
        </p:sp>
        <p:sp>
          <p:nvSpPr>
            <p:cNvPr id="15" name="角丸四角形 14"/>
            <p:cNvSpPr/>
            <p:nvPr/>
          </p:nvSpPr>
          <p:spPr>
            <a:xfrm>
              <a:off x="765846" y="1708729"/>
              <a:ext cx="4027552" cy="10718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pic>
        <p:nvPicPr>
          <p:cNvPr id="2" name="図 1"/>
          <p:cNvPicPr>
            <a:picLocks noChangeAspect="1"/>
          </p:cNvPicPr>
          <p:nvPr/>
        </p:nvPicPr>
        <p:blipFill>
          <a:blip r:embed="rId4" cstate="print"/>
          <a:stretch>
            <a:fillRect/>
          </a:stretch>
        </p:blipFill>
        <p:spPr>
          <a:xfrm>
            <a:off x="7870547" y="1066341"/>
            <a:ext cx="1799925" cy="1928491"/>
          </a:xfrm>
          <a:prstGeom prst="rect">
            <a:avLst/>
          </a:prstGeom>
        </p:spPr>
      </p:pic>
      <p:sp>
        <p:nvSpPr>
          <p:cNvPr id="20" name="下矢印 19"/>
          <p:cNvSpPr/>
          <p:nvPr/>
        </p:nvSpPr>
        <p:spPr>
          <a:xfrm>
            <a:off x="1879283" y="2881598"/>
            <a:ext cx="1215025" cy="1127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テキスト ボックス 24"/>
          <p:cNvSpPr txBox="1"/>
          <p:nvPr/>
        </p:nvSpPr>
        <p:spPr>
          <a:xfrm>
            <a:off x="3070788" y="2779778"/>
            <a:ext cx="1750395" cy="1323439"/>
          </a:xfrm>
          <a:prstGeom prst="rect">
            <a:avLst/>
          </a:prstGeom>
          <a:noFill/>
        </p:spPr>
        <p:txBody>
          <a:bodyPr wrap="square" rtlCol="0">
            <a:spAutoFit/>
          </a:bodyPr>
          <a:lstStyle/>
          <a:p>
            <a:r>
              <a:rPr lang="en-US" altLang="ja-JP" sz="2000" dirty="0"/>
              <a:t>A. </a:t>
            </a:r>
            <a:r>
              <a:rPr lang="ja-JP" altLang="en-US" sz="2000" dirty="0"/>
              <a:t>すぐに刻んで冷蔵庫保存容器に入れ冷蔵庫</a:t>
            </a:r>
            <a:endParaRPr lang="en-US" altLang="ja-JP" sz="2000" dirty="0"/>
          </a:p>
        </p:txBody>
      </p:sp>
      <p:grpSp>
        <p:nvGrpSpPr>
          <p:cNvPr id="40" name="グループ化 39"/>
          <p:cNvGrpSpPr/>
          <p:nvPr/>
        </p:nvGrpSpPr>
        <p:grpSpPr>
          <a:xfrm>
            <a:off x="4830399" y="1964358"/>
            <a:ext cx="3374642" cy="4774066"/>
            <a:chOff x="4600129" y="1542706"/>
            <a:chExt cx="3374642" cy="4774066"/>
          </a:xfrm>
        </p:grpSpPr>
        <p:sp>
          <p:nvSpPr>
            <p:cNvPr id="39" name="テキスト ボックス 38"/>
            <p:cNvSpPr txBox="1"/>
            <p:nvPr/>
          </p:nvSpPr>
          <p:spPr>
            <a:xfrm>
              <a:off x="4600129" y="1607791"/>
              <a:ext cx="3374642" cy="4708981"/>
            </a:xfrm>
            <a:prstGeom prst="rect">
              <a:avLst/>
            </a:prstGeom>
            <a:noFill/>
          </p:spPr>
          <p:txBody>
            <a:bodyPr wrap="none" rtlCol="0">
              <a:spAutoFit/>
            </a:bodyPr>
            <a:lstStyle/>
            <a:p>
              <a:r>
                <a:rPr lang="en-US" altLang="ja-JP" sz="2000" dirty="0"/>
                <a:t>B. </a:t>
              </a:r>
              <a:r>
                <a:rPr lang="ja-JP" altLang="en-US" sz="2000" dirty="0"/>
                <a:t>紅茶に入れる</a:t>
              </a:r>
              <a:endParaRPr lang="en-US" altLang="ja-JP" sz="2000" dirty="0"/>
            </a:p>
            <a:p>
              <a:r>
                <a:rPr lang="ja-JP" altLang="en-US" sz="2000" dirty="0"/>
                <a:t>果物の皮で</a:t>
              </a:r>
              <a:endParaRPr lang="en-US" altLang="ja-JP" sz="2000" dirty="0"/>
            </a:p>
            <a:p>
              <a:r>
                <a:rPr lang="ja-JP" altLang="en-US" sz="2000" dirty="0"/>
                <a:t>フルーツフレーバーティー！</a:t>
              </a:r>
              <a:endParaRPr lang="en-US" altLang="ja-JP" sz="2000" dirty="0"/>
            </a:p>
            <a:p>
              <a:endParaRPr lang="en-US" altLang="ja-JP" sz="2000" dirty="0"/>
            </a:p>
            <a:p>
              <a:r>
                <a:rPr lang="en-US" altLang="ja-JP" sz="2000" dirty="0"/>
                <a:t>C. </a:t>
              </a:r>
              <a:r>
                <a:rPr lang="ja-JP" altLang="en-US" sz="2000" dirty="0"/>
                <a:t>乾燥させて入浴剤に</a:t>
              </a:r>
              <a:endParaRPr lang="en-US" altLang="ja-JP" sz="2000" dirty="0"/>
            </a:p>
            <a:p>
              <a:r>
                <a:rPr lang="ja-JP" altLang="en-US" sz="2000" dirty="0"/>
                <a:t>かんきつ類がおススメ</a:t>
              </a:r>
              <a:endParaRPr lang="en-US" altLang="ja-JP" sz="2000" dirty="0"/>
            </a:p>
            <a:p>
              <a:r>
                <a:rPr lang="ja-JP" altLang="en-US" sz="2000" dirty="0"/>
                <a:t>ゆず風呂感覚で！</a:t>
              </a:r>
              <a:endParaRPr lang="en-US" altLang="ja-JP" sz="2000" dirty="0"/>
            </a:p>
            <a:p>
              <a:endParaRPr lang="en-US" altLang="ja-JP" sz="2000" dirty="0"/>
            </a:p>
            <a:p>
              <a:r>
                <a:rPr lang="en-US" altLang="ja-JP" sz="2000" dirty="0"/>
                <a:t>D. </a:t>
              </a:r>
              <a:r>
                <a:rPr lang="ja-JP" altLang="en-US" sz="2000" dirty="0"/>
                <a:t>皿の汚れをふき取る</a:t>
              </a:r>
              <a:endParaRPr lang="en-US" altLang="ja-JP" sz="2000" dirty="0"/>
            </a:p>
            <a:p>
              <a:r>
                <a:rPr lang="ja-JP" altLang="en-US" sz="2000" dirty="0"/>
                <a:t>洗い流す前に汚れを落とす！</a:t>
              </a:r>
              <a:endParaRPr lang="en-US" altLang="ja-JP" sz="2000" dirty="0"/>
            </a:p>
            <a:p>
              <a:endParaRPr lang="en-US" altLang="ja-JP" sz="2000" dirty="0"/>
            </a:p>
            <a:p>
              <a:r>
                <a:rPr lang="en-US" altLang="ja-JP" sz="2000" dirty="0"/>
                <a:t>E. </a:t>
              </a:r>
              <a:r>
                <a:rPr lang="ja-JP" altLang="en-US" sz="2000" dirty="0"/>
                <a:t>シンクの汚れ落としに</a:t>
              </a:r>
              <a:endParaRPr lang="en-US" altLang="ja-JP" sz="2000" dirty="0"/>
            </a:p>
            <a:p>
              <a:r>
                <a:rPr lang="ja-JP" altLang="en-US" sz="2000" dirty="0"/>
                <a:t>かんきつ類の酸がステンレス</a:t>
              </a:r>
              <a:endParaRPr lang="en-US" altLang="ja-JP" sz="2000" dirty="0"/>
            </a:p>
            <a:p>
              <a:r>
                <a:rPr lang="ja-JP" altLang="en-US" sz="2000" dirty="0"/>
                <a:t>をピカピカに！紅茶バッグも</a:t>
              </a:r>
              <a:endParaRPr lang="en-US" altLang="ja-JP" sz="2000" dirty="0"/>
            </a:p>
            <a:p>
              <a:r>
                <a:rPr lang="ja-JP" altLang="en-US" sz="2000" dirty="0"/>
                <a:t>使えます！</a:t>
              </a:r>
              <a:endParaRPr lang="en-US" altLang="ja-JP" sz="2000" dirty="0"/>
            </a:p>
          </p:txBody>
        </p:sp>
        <p:pic>
          <p:nvPicPr>
            <p:cNvPr id="35" name="図 34"/>
            <p:cNvPicPr>
              <a:picLocks noChangeAspect="1"/>
            </p:cNvPicPr>
            <p:nvPr/>
          </p:nvPicPr>
          <p:blipFill>
            <a:blip r:embed="rId5" cstate="print"/>
            <a:stretch>
              <a:fillRect/>
            </a:stretch>
          </p:blipFill>
          <p:spPr>
            <a:xfrm>
              <a:off x="6796605" y="1542706"/>
              <a:ext cx="735152" cy="670166"/>
            </a:xfrm>
            <a:prstGeom prst="rect">
              <a:avLst/>
            </a:prstGeom>
          </p:spPr>
        </p:pic>
        <p:pic>
          <p:nvPicPr>
            <p:cNvPr id="36" name="図 35"/>
            <p:cNvPicPr>
              <a:picLocks noChangeAspect="1"/>
            </p:cNvPicPr>
            <p:nvPr/>
          </p:nvPicPr>
          <p:blipFill>
            <a:blip r:embed="rId6" cstate="print"/>
            <a:stretch>
              <a:fillRect/>
            </a:stretch>
          </p:blipFill>
          <p:spPr>
            <a:xfrm>
              <a:off x="7215468" y="3180346"/>
              <a:ext cx="759303" cy="666799"/>
            </a:xfrm>
            <a:prstGeom prst="rect">
              <a:avLst/>
            </a:prstGeom>
          </p:spPr>
        </p:pic>
      </p:grpSp>
      <p:grpSp>
        <p:nvGrpSpPr>
          <p:cNvPr id="42" name="グループ化 41"/>
          <p:cNvGrpSpPr/>
          <p:nvPr/>
        </p:nvGrpSpPr>
        <p:grpSpPr>
          <a:xfrm>
            <a:off x="7394452" y="448393"/>
            <a:ext cx="2009761" cy="525324"/>
            <a:chOff x="5556749" y="859601"/>
            <a:chExt cx="3455740" cy="704289"/>
          </a:xfrm>
        </p:grpSpPr>
        <p:sp>
          <p:nvSpPr>
            <p:cNvPr id="43" name="角丸四角形 42"/>
            <p:cNvSpPr/>
            <p:nvPr/>
          </p:nvSpPr>
          <p:spPr>
            <a:xfrm>
              <a:off x="5556749" y="859601"/>
              <a:ext cx="3455740" cy="70428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4" name="テキスト ボックス 43"/>
            <p:cNvSpPr txBox="1"/>
            <p:nvPr/>
          </p:nvSpPr>
          <p:spPr>
            <a:xfrm>
              <a:off x="5649817" y="907544"/>
              <a:ext cx="3277826" cy="495154"/>
            </a:xfrm>
            <a:prstGeom prst="rect">
              <a:avLst/>
            </a:prstGeom>
            <a:noFill/>
          </p:spPr>
          <p:txBody>
            <a:bodyPr wrap="none" rtlCol="0">
              <a:spAutoFit/>
            </a:bodyPr>
            <a:lstStyle/>
            <a:p>
              <a:r>
                <a:rPr lang="ja-JP" altLang="en-US" b="1" dirty="0">
                  <a:solidFill>
                    <a:schemeClr val="bg1"/>
                  </a:solidFill>
                  <a:latin typeface="HGP創英角ﾎﾟｯﾌﾟ体" panose="040B0A00000000000000" pitchFamily="50" charset="-128"/>
                  <a:ea typeface="HGP創英角ﾎﾟｯﾌﾟ体" panose="040B0A00000000000000" pitchFamily="50" charset="-128"/>
                </a:rPr>
                <a:t>切り方で無駄なし</a:t>
              </a:r>
              <a:endParaRPr lang="en-US" altLang="ja-JP" b="1" dirty="0">
                <a:solidFill>
                  <a:schemeClr val="bg1"/>
                </a:solidFill>
                <a:latin typeface="HGP創英角ﾎﾟｯﾌﾟ体" panose="040B0A00000000000000" pitchFamily="50" charset="-128"/>
                <a:ea typeface="HGP創英角ﾎﾟｯﾌﾟ体" panose="040B0A00000000000000" pitchFamily="50" charset="-128"/>
              </a:endParaRPr>
            </a:p>
          </p:txBody>
        </p:sp>
      </p:grpSp>
      <p:sp>
        <p:nvSpPr>
          <p:cNvPr id="45" name="テキスト ボックス 44"/>
          <p:cNvSpPr txBox="1"/>
          <p:nvPr/>
        </p:nvSpPr>
        <p:spPr>
          <a:xfrm>
            <a:off x="6769609" y="6500717"/>
            <a:ext cx="1984839" cy="246221"/>
          </a:xfrm>
          <a:prstGeom prst="rect">
            <a:avLst/>
          </a:prstGeom>
          <a:noFill/>
        </p:spPr>
        <p:txBody>
          <a:bodyPr wrap="none" rtlCol="0">
            <a:spAutoFit/>
          </a:bodyPr>
          <a:lstStyle/>
          <a:p>
            <a:r>
              <a:rPr lang="ja-JP" altLang="en-US" sz="1000" dirty="0"/>
              <a:t>出典：財団法人ベターホーム協会</a:t>
            </a:r>
          </a:p>
        </p:txBody>
      </p:sp>
      <p:sp>
        <p:nvSpPr>
          <p:cNvPr id="3" name="スライド番号プレースホルダー 2"/>
          <p:cNvSpPr>
            <a:spLocks noGrp="1"/>
          </p:cNvSpPr>
          <p:nvPr>
            <p:ph type="sldNum" sz="quarter" idx="12"/>
          </p:nvPr>
        </p:nvSpPr>
        <p:spPr/>
        <p:txBody>
          <a:bodyPr/>
          <a:lstStyle/>
          <a:p>
            <a:fld id="{DF8AF3E8-5F72-4F77-8EA5-0D1F79AD4F61}" type="slidenum">
              <a:rPr kumimoji="1" lang="ja-JP" altLang="en-US" smtClean="0"/>
              <a:pPr/>
              <a:t>38</a:t>
            </a:fld>
            <a:endParaRPr kumimoji="1" lang="ja-JP" altLang="en-US"/>
          </a:p>
        </p:txBody>
      </p:sp>
    </p:spTree>
    <p:extLst>
      <p:ext uri="{BB962C8B-B14F-4D97-AF65-F5344CB8AC3E}">
        <p14:creationId xmlns:p14="http://schemas.microsoft.com/office/powerpoint/2010/main" xmlns="" val="15657519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0233" y="135755"/>
            <a:ext cx="971336" cy="996719"/>
          </a:xfrm>
          <a:prstGeom prst="rect">
            <a:avLst/>
          </a:prstGeom>
        </p:spPr>
      </p:pic>
      <p:sp>
        <p:nvSpPr>
          <p:cNvPr id="5" name="テキスト ボックス 4"/>
          <p:cNvSpPr txBox="1"/>
          <p:nvPr/>
        </p:nvSpPr>
        <p:spPr>
          <a:xfrm>
            <a:off x="1514109" y="266856"/>
            <a:ext cx="6643165" cy="584775"/>
          </a:xfrm>
          <a:prstGeom prst="rect">
            <a:avLst/>
          </a:prstGeom>
          <a:noFill/>
        </p:spPr>
        <p:txBody>
          <a:bodyPr wrap="none" rtlCol="0">
            <a:spAutoFit/>
          </a:bodyPr>
          <a:lstStyle/>
          <a:p>
            <a:pPr marL="457198" indent="-457198">
              <a:buFont typeface="+mj-ea"/>
              <a:buAutoNum type="circleNumDbPlain" startAt="2"/>
            </a:pPr>
            <a:r>
              <a:rPr lang="ja-JP" altLang="en-US" sz="3200" dirty="0"/>
              <a:t>捨てないで！「だしがら」、「茶が</a:t>
            </a:r>
            <a:r>
              <a:rPr lang="ja-JP" altLang="en-US" sz="3200" dirty="0" err="1"/>
              <a:t>ら</a:t>
            </a:r>
            <a:r>
              <a:rPr lang="ja-JP" altLang="en-US" sz="3200" dirty="0"/>
              <a:t>」</a:t>
            </a:r>
            <a:endParaRPr lang="en-US" altLang="ja-JP" sz="3200" dirty="0"/>
          </a:p>
        </p:txBody>
      </p:sp>
      <p:grpSp>
        <p:nvGrpSpPr>
          <p:cNvPr id="17" name="グループ化 16"/>
          <p:cNvGrpSpPr/>
          <p:nvPr/>
        </p:nvGrpSpPr>
        <p:grpSpPr>
          <a:xfrm>
            <a:off x="1195903" y="1155559"/>
            <a:ext cx="1998967" cy="1294559"/>
            <a:chOff x="1102289" y="1302015"/>
            <a:chExt cx="1998967" cy="1294559"/>
          </a:xfrm>
        </p:grpSpPr>
        <p:sp>
          <p:nvSpPr>
            <p:cNvPr id="6" name="角丸四角形 5"/>
            <p:cNvSpPr/>
            <p:nvPr/>
          </p:nvSpPr>
          <p:spPr>
            <a:xfrm>
              <a:off x="1102289" y="1302015"/>
              <a:ext cx="1998967" cy="12945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テキスト ボックス 6"/>
            <p:cNvSpPr txBox="1"/>
            <p:nvPr/>
          </p:nvSpPr>
          <p:spPr>
            <a:xfrm>
              <a:off x="1201377" y="1396245"/>
              <a:ext cx="1899879" cy="1200329"/>
            </a:xfrm>
            <a:prstGeom prst="rect">
              <a:avLst/>
            </a:prstGeom>
            <a:noFill/>
          </p:spPr>
          <p:txBody>
            <a:bodyPr wrap="none" rtlCol="0">
              <a:spAutoFit/>
            </a:bodyPr>
            <a:lstStyle/>
            <a:p>
              <a:r>
                <a:rPr lang="ja-JP" altLang="en-US" sz="2400" dirty="0"/>
                <a:t>けずりかつお</a:t>
              </a:r>
              <a:endParaRPr lang="en-US" altLang="ja-JP" sz="2400" dirty="0"/>
            </a:p>
            <a:p>
              <a:r>
                <a:rPr lang="ja-JP" altLang="en-US" sz="2400" dirty="0"/>
                <a:t>だしこん</a:t>
              </a:r>
              <a:r>
                <a:rPr lang="ja-JP" altLang="en-US" sz="2400" dirty="0" err="1"/>
                <a:t>ぶ</a:t>
              </a:r>
              <a:endParaRPr lang="en-US" altLang="ja-JP" sz="2400" dirty="0"/>
            </a:p>
            <a:p>
              <a:r>
                <a:rPr lang="ja-JP" altLang="en-US" sz="2400" dirty="0"/>
                <a:t>いりこ</a:t>
              </a:r>
              <a:endParaRPr lang="en-US" altLang="ja-JP" sz="2400" dirty="0"/>
            </a:p>
          </p:txBody>
        </p:sp>
      </p:grpSp>
      <p:sp>
        <p:nvSpPr>
          <p:cNvPr id="18" name="下矢印 17"/>
          <p:cNvSpPr/>
          <p:nvPr/>
        </p:nvSpPr>
        <p:spPr>
          <a:xfrm>
            <a:off x="1549167" y="2520514"/>
            <a:ext cx="1215025" cy="1127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2" name="グループ化 21"/>
          <p:cNvGrpSpPr/>
          <p:nvPr/>
        </p:nvGrpSpPr>
        <p:grpSpPr>
          <a:xfrm>
            <a:off x="849571" y="3736946"/>
            <a:ext cx="2846915" cy="2231521"/>
            <a:chOff x="6367628" y="1368930"/>
            <a:chExt cx="3939772" cy="1749501"/>
          </a:xfrm>
        </p:grpSpPr>
        <p:sp>
          <p:nvSpPr>
            <p:cNvPr id="23" name="テキスト ボックス 22"/>
            <p:cNvSpPr txBox="1"/>
            <p:nvPr/>
          </p:nvSpPr>
          <p:spPr>
            <a:xfrm>
              <a:off x="6564592" y="1475602"/>
              <a:ext cx="3742808" cy="1520160"/>
            </a:xfrm>
            <a:prstGeom prst="rect">
              <a:avLst/>
            </a:prstGeom>
            <a:noFill/>
          </p:spPr>
          <p:txBody>
            <a:bodyPr wrap="none" rtlCol="0">
              <a:spAutoFit/>
            </a:bodyPr>
            <a:lstStyle/>
            <a:p>
              <a:r>
                <a:rPr lang="ja-JP" altLang="en-US" sz="2400" dirty="0"/>
                <a:t>レンジで乾燥させて</a:t>
              </a:r>
              <a:endParaRPr lang="en-US" altLang="ja-JP" sz="2400" dirty="0"/>
            </a:p>
            <a:p>
              <a:pPr marL="342898" indent="-342898">
                <a:buFont typeface="Wingdings" panose="05000000000000000000" pitchFamily="2" charset="2"/>
                <a:buChar char="l"/>
              </a:pPr>
              <a:r>
                <a:rPr lang="ja-JP" altLang="en-US" sz="2400" dirty="0"/>
                <a:t>ふりかけ</a:t>
              </a:r>
              <a:endParaRPr lang="en-US" altLang="ja-JP" sz="2400" dirty="0"/>
            </a:p>
            <a:p>
              <a:r>
                <a:rPr lang="ja-JP" altLang="en-US" sz="2400" dirty="0"/>
                <a:t>水と醤油・みりんで</a:t>
              </a:r>
              <a:endParaRPr lang="en-US" altLang="ja-JP" sz="2400" dirty="0"/>
            </a:p>
            <a:p>
              <a:pPr marL="342898" indent="-342898">
                <a:buFont typeface="Wingdings" panose="05000000000000000000" pitchFamily="2" charset="2"/>
                <a:buChar char="l"/>
              </a:pPr>
              <a:r>
                <a:rPr lang="ja-JP" altLang="en-US" sz="2400" dirty="0"/>
                <a:t>つくだ煮</a:t>
              </a:r>
              <a:endParaRPr lang="en-US" altLang="ja-JP" sz="2400" dirty="0"/>
            </a:p>
            <a:p>
              <a:r>
                <a:rPr lang="ja-JP" altLang="en-US" sz="2400" dirty="0"/>
                <a:t>など</a:t>
              </a:r>
              <a:endParaRPr lang="en-US" altLang="ja-JP" sz="2400" dirty="0"/>
            </a:p>
          </p:txBody>
        </p:sp>
        <p:sp>
          <p:nvSpPr>
            <p:cNvPr id="24" name="角丸四角形 23"/>
            <p:cNvSpPr/>
            <p:nvPr/>
          </p:nvSpPr>
          <p:spPr>
            <a:xfrm>
              <a:off x="6367628" y="1368930"/>
              <a:ext cx="3862004" cy="17495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9" name="テキスト ボックス 8"/>
          <p:cNvSpPr txBox="1"/>
          <p:nvPr/>
        </p:nvSpPr>
        <p:spPr>
          <a:xfrm>
            <a:off x="2694743" y="2462379"/>
            <a:ext cx="1669534" cy="1692771"/>
          </a:xfrm>
          <a:prstGeom prst="rect">
            <a:avLst/>
          </a:prstGeom>
          <a:noFill/>
        </p:spPr>
        <p:txBody>
          <a:bodyPr wrap="square" rtlCol="0">
            <a:spAutoFit/>
          </a:bodyPr>
          <a:lstStyle/>
          <a:p>
            <a:r>
              <a:rPr lang="en-US" altLang="ja-JP" sz="2000" dirty="0"/>
              <a:t>※</a:t>
            </a:r>
            <a:r>
              <a:rPr lang="ja-JP" altLang="en-US" sz="2000" dirty="0"/>
              <a:t>何回分かためてから使う場合は冷凍する</a:t>
            </a:r>
            <a:endParaRPr lang="en-US" altLang="ja-JP" sz="2000" dirty="0"/>
          </a:p>
          <a:p>
            <a:endParaRPr lang="en-US" altLang="ja-JP" sz="1200" dirty="0"/>
          </a:p>
          <a:p>
            <a:endParaRPr lang="ja-JP" altLang="en-US" sz="1200" dirty="0"/>
          </a:p>
        </p:txBody>
      </p:sp>
      <p:grpSp>
        <p:nvGrpSpPr>
          <p:cNvPr id="26" name="グループ化 25"/>
          <p:cNvGrpSpPr/>
          <p:nvPr/>
        </p:nvGrpSpPr>
        <p:grpSpPr>
          <a:xfrm>
            <a:off x="5356630" y="1110585"/>
            <a:ext cx="1998967" cy="1294559"/>
            <a:chOff x="1102289" y="1302015"/>
            <a:chExt cx="1998967" cy="1294559"/>
          </a:xfrm>
        </p:grpSpPr>
        <p:sp>
          <p:nvSpPr>
            <p:cNvPr id="27" name="角丸四角形 26"/>
            <p:cNvSpPr/>
            <p:nvPr/>
          </p:nvSpPr>
          <p:spPr>
            <a:xfrm>
              <a:off x="1102289" y="1302015"/>
              <a:ext cx="1998967" cy="12945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テキスト ボックス 27"/>
            <p:cNvSpPr txBox="1"/>
            <p:nvPr/>
          </p:nvSpPr>
          <p:spPr>
            <a:xfrm>
              <a:off x="1542048" y="1718461"/>
              <a:ext cx="1048685" cy="461665"/>
            </a:xfrm>
            <a:prstGeom prst="rect">
              <a:avLst/>
            </a:prstGeom>
            <a:noFill/>
          </p:spPr>
          <p:txBody>
            <a:bodyPr wrap="none" rtlCol="0">
              <a:spAutoFit/>
            </a:bodyPr>
            <a:lstStyle/>
            <a:p>
              <a:pPr algn="ctr"/>
              <a:r>
                <a:rPr lang="ja-JP" altLang="en-US" sz="2400" dirty="0"/>
                <a:t>茶が</a:t>
              </a:r>
              <a:r>
                <a:rPr lang="ja-JP" altLang="en-US" sz="2400" dirty="0" err="1"/>
                <a:t>ら</a:t>
              </a:r>
              <a:endParaRPr lang="en-US" altLang="ja-JP" sz="2400" dirty="0"/>
            </a:p>
          </p:txBody>
        </p:sp>
      </p:grpSp>
      <p:sp>
        <p:nvSpPr>
          <p:cNvPr id="29" name="下矢印 28"/>
          <p:cNvSpPr/>
          <p:nvPr/>
        </p:nvSpPr>
        <p:spPr>
          <a:xfrm>
            <a:off x="5754534" y="2462379"/>
            <a:ext cx="1215025" cy="1127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0" name="グループ化 29"/>
          <p:cNvGrpSpPr/>
          <p:nvPr/>
        </p:nvGrpSpPr>
        <p:grpSpPr>
          <a:xfrm>
            <a:off x="4135230" y="3617345"/>
            <a:ext cx="4973607" cy="3367717"/>
            <a:chOff x="6264623" y="1368930"/>
            <a:chExt cx="6882847" cy="2640270"/>
          </a:xfrm>
        </p:grpSpPr>
        <p:sp>
          <p:nvSpPr>
            <p:cNvPr id="31" name="テキスト ボックス 30"/>
            <p:cNvSpPr txBox="1"/>
            <p:nvPr/>
          </p:nvSpPr>
          <p:spPr>
            <a:xfrm>
              <a:off x="6477921" y="1475602"/>
              <a:ext cx="6569415" cy="2533598"/>
            </a:xfrm>
            <a:prstGeom prst="rect">
              <a:avLst/>
            </a:prstGeom>
            <a:noFill/>
          </p:spPr>
          <p:txBody>
            <a:bodyPr wrap="square" rtlCol="0">
              <a:spAutoFit/>
            </a:bodyPr>
            <a:lstStyle/>
            <a:p>
              <a:pPr marL="342898" indent="-342898">
                <a:buFont typeface="Wingdings" panose="05000000000000000000" pitchFamily="2" charset="2"/>
                <a:buChar char="l"/>
              </a:pPr>
              <a:r>
                <a:rPr lang="ja-JP" altLang="en-US" sz="2400" dirty="0"/>
                <a:t>魚グリルのにおい消し</a:t>
              </a:r>
              <a:endParaRPr lang="en-US" altLang="ja-JP" sz="2400" dirty="0"/>
            </a:p>
            <a:p>
              <a:r>
                <a:rPr lang="ja-JP" altLang="en-US" dirty="0"/>
                <a:t>グリルの受け皿の水に茶が</a:t>
              </a:r>
              <a:r>
                <a:rPr lang="ja-JP" altLang="en-US" dirty="0" err="1"/>
                <a:t>らを</a:t>
              </a:r>
              <a:r>
                <a:rPr lang="ja-JP" altLang="en-US" dirty="0"/>
                <a:t>加えて魚を焼くと魚くささが軽減され、油も落ちやすい</a:t>
              </a:r>
              <a:endParaRPr lang="en-US" altLang="ja-JP" dirty="0"/>
            </a:p>
            <a:p>
              <a:pPr marL="342898" indent="-342898">
                <a:buFont typeface="Wingdings" panose="05000000000000000000" pitchFamily="2" charset="2"/>
                <a:buChar char="l"/>
              </a:pPr>
              <a:r>
                <a:rPr lang="ja-JP" altLang="en-US" sz="2400" dirty="0"/>
                <a:t>掃き掃除利用</a:t>
              </a:r>
              <a:endParaRPr lang="en-US" altLang="ja-JP" sz="2400" dirty="0"/>
            </a:p>
            <a:p>
              <a:r>
                <a:rPr lang="ja-JP" altLang="en-US" dirty="0"/>
                <a:t>茶が</a:t>
              </a:r>
              <a:r>
                <a:rPr lang="ja-JP" altLang="en-US" dirty="0" err="1"/>
                <a:t>らを</a:t>
              </a:r>
              <a:r>
                <a:rPr lang="ja-JP" altLang="en-US" dirty="0"/>
                <a:t>軽くしぼって玄関たたき、ベランダにまき茶がらを集めるように掃き掃除</a:t>
              </a:r>
              <a:endParaRPr lang="en-US" altLang="ja-JP" dirty="0"/>
            </a:p>
            <a:p>
              <a:r>
                <a:rPr lang="ja-JP" altLang="en-US" dirty="0"/>
                <a:t>茶が</a:t>
              </a:r>
              <a:r>
                <a:rPr lang="ja-JP" altLang="en-US" dirty="0" err="1"/>
                <a:t>らが</a:t>
              </a:r>
              <a:r>
                <a:rPr lang="ja-JP" altLang="en-US" dirty="0"/>
                <a:t>ごみをからめとり、ホコリが舞い上がるのも抑えられます</a:t>
              </a:r>
            </a:p>
            <a:p>
              <a:endParaRPr lang="en-US" altLang="ja-JP" sz="2400" dirty="0"/>
            </a:p>
            <a:p>
              <a:endParaRPr lang="en-US" altLang="ja-JP" sz="2400" dirty="0"/>
            </a:p>
          </p:txBody>
        </p:sp>
        <p:sp>
          <p:nvSpPr>
            <p:cNvPr id="32" name="角丸四角形 31"/>
            <p:cNvSpPr/>
            <p:nvPr/>
          </p:nvSpPr>
          <p:spPr>
            <a:xfrm>
              <a:off x="6264623" y="1368930"/>
              <a:ext cx="6882847" cy="22533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 name="スライド番号プレースホルダー 1"/>
          <p:cNvSpPr>
            <a:spLocks noGrp="1"/>
          </p:cNvSpPr>
          <p:nvPr>
            <p:ph type="sldNum" sz="quarter" idx="12"/>
          </p:nvPr>
        </p:nvSpPr>
        <p:spPr/>
        <p:txBody>
          <a:bodyPr/>
          <a:lstStyle/>
          <a:p>
            <a:fld id="{DF8AF3E8-5F72-4F77-8EA5-0D1F79AD4F61}" type="slidenum">
              <a:rPr kumimoji="1" lang="ja-JP" altLang="en-US" smtClean="0"/>
              <a:pPr/>
              <a:t>39</a:t>
            </a:fld>
            <a:endParaRPr kumimoji="1" lang="ja-JP" altLang="en-US"/>
          </a:p>
        </p:txBody>
      </p:sp>
    </p:spTree>
    <p:extLst>
      <p:ext uri="{BB962C8B-B14F-4D97-AF65-F5344CB8AC3E}">
        <p14:creationId xmlns:p14="http://schemas.microsoft.com/office/powerpoint/2010/main" xmlns="" val="1504108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78934" y="812801"/>
            <a:ext cx="9046066" cy="6147837"/>
          </a:xfrm>
          <a:prstGeom prst="rect">
            <a:avLst/>
          </a:prstGeom>
          <a:noFill/>
        </p:spPr>
        <p:txBody>
          <a:bodyPr wrap="square" rtlCol="0">
            <a:spAutoFit/>
          </a:bodyPr>
          <a:lstStyle/>
          <a:p>
            <a:r>
              <a:rPr lang="en-US" altLang="ja-JP" sz="5400" b="1" dirty="0"/>
              <a:t>1.Refuse</a:t>
            </a:r>
            <a:r>
              <a:rPr lang="ja-JP" altLang="en-US" sz="5400" b="1" dirty="0"/>
              <a:t>（リフューズ）</a:t>
            </a:r>
          </a:p>
          <a:p>
            <a:r>
              <a:rPr lang="ja-JP" altLang="en-US" sz="3000" dirty="0"/>
              <a:t>不要なもの、余計なものは「いりません」と断ること！</a:t>
            </a:r>
            <a:endParaRPr lang="en-US" altLang="ja-JP" sz="3000" dirty="0"/>
          </a:p>
          <a:p>
            <a:pPr>
              <a:lnSpc>
                <a:spcPts val="1500"/>
              </a:lnSpc>
            </a:pPr>
            <a:endParaRPr lang="ja-JP" altLang="en-US" sz="2400" dirty="0"/>
          </a:p>
          <a:p>
            <a:r>
              <a:rPr lang="en-US" altLang="ja-JP" sz="5400" b="1" dirty="0"/>
              <a:t>2.Reduce</a:t>
            </a:r>
            <a:r>
              <a:rPr lang="ja-JP" altLang="en-US" sz="5400" b="1" dirty="0"/>
              <a:t>（リデュース）</a:t>
            </a:r>
          </a:p>
          <a:p>
            <a:r>
              <a:rPr lang="ja-JP" altLang="en-US" sz="3000" dirty="0"/>
              <a:t>ごみを減らすこと！</a:t>
            </a:r>
            <a:endParaRPr lang="en-US" altLang="ja-JP" sz="3000" dirty="0"/>
          </a:p>
          <a:p>
            <a:pPr>
              <a:lnSpc>
                <a:spcPts val="1500"/>
              </a:lnSpc>
            </a:pPr>
            <a:endParaRPr lang="ja-JP" altLang="en-US" sz="2400" dirty="0"/>
          </a:p>
          <a:p>
            <a:r>
              <a:rPr lang="en-US" altLang="ja-JP" sz="5400" b="1" dirty="0"/>
              <a:t>3.Reuse</a:t>
            </a:r>
            <a:r>
              <a:rPr lang="ja-JP" altLang="en-US" sz="5400" b="1" dirty="0"/>
              <a:t>（リユース）</a:t>
            </a:r>
          </a:p>
          <a:p>
            <a:r>
              <a:rPr lang="ja-JP" altLang="en-US" sz="3000" dirty="0"/>
              <a:t>まだ使えるものを、くりかえし使うこと！</a:t>
            </a:r>
            <a:endParaRPr lang="en-US" altLang="ja-JP" sz="3000" dirty="0"/>
          </a:p>
          <a:p>
            <a:pPr>
              <a:lnSpc>
                <a:spcPts val="1500"/>
              </a:lnSpc>
            </a:pPr>
            <a:endParaRPr lang="ja-JP" altLang="en-US" sz="2400" dirty="0"/>
          </a:p>
          <a:p>
            <a:r>
              <a:rPr lang="en-US" altLang="ja-JP" sz="5400" b="1" dirty="0"/>
              <a:t>4.Recycle</a:t>
            </a:r>
            <a:r>
              <a:rPr lang="ja-JP" altLang="en-US" sz="5400" b="1" dirty="0"/>
              <a:t>（リサイクル）</a:t>
            </a:r>
          </a:p>
          <a:p>
            <a:r>
              <a:rPr lang="ja-JP" altLang="en-US" sz="3000" dirty="0"/>
              <a:t>資源としてまた利用すること！</a:t>
            </a:r>
            <a:endParaRPr lang="en-US" altLang="ja-JP" sz="3000" dirty="0"/>
          </a:p>
          <a:p>
            <a:endParaRPr lang="ja-JP" altLang="en-US" sz="2000" dirty="0"/>
          </a:p>
        </p:txBody>
      </p:sp>
      <p:sp>
        <p:nvSpPr>
          <p:cNvPr id="4" name="テキスト ボックス 3"/>
          <p:cNvSpPr txBox="1"/>
          <p:nvPr/>
        </p:nvSpPr>
        <p:spPr>
          <a:xfrm>
            <a:off x="640610" y="190786"/>
            <a:ext cx="6896440" cy="769441"/>
          </a:xfrm>
          <a:prstGeom prst="rect">
            <a:avLst/>
          </a:prstGeom>
          <a:solidFill>
            <a:srgbClr val="FFFF00"/>
          </a:solidFill>
        </p:spPr>
        <p:txBody>
          <a:bodyPr wrap="none" rtlCol="0">
            <a:spAutoFit/>
          </a:bodyPr>
          <a:lstStyle/>
          <a:p>
            <a:r>
              <a:rPr lang="ja-JP" altLang="en-US" sz="4400" dirty="0">
                <a:latin typeface="+mj-ea"/>
                <a:ea typeface="+mj-ea"/>
              </a:rPr>
              <a:t>岡山市のごみ処理基本計画</a:t>
            </a:r>
          </a:p>
        </p:txBody>
      </p:sp>
      <p:sp>
        <p:nvSpPr>
          <p:cNvPr id="2" name="スライド番号プレースホルダー 1"/>
          <p:cNvSpPr>
            <a:spLocks noGrp="1"/>
          </p:cNvSpPr>
          <p:nvPr>
            <p:ph type="sldNum" sz="quarter" idx="12"/>
          </p:nvPr>
        </p:nvSpPr>
        <p:spPr/>
        <p:txBody>
          <a:bodyPr/>
          <a:lstStyle/>
          <a:p>
            <a:fld id="{DF8AF3E8-5F72-4F77-8EA5-0D1F79AD4F61}" type="slidenum">
              <a:rPr kumimoji="1" lang="ja-JP" altLang="en-US" smtClean="0"/>
              <a:pPr/>
              <a:t>4</a:t>
            </a:fld>
            <a:endParaRPr kumimoji="1" lang="ja-JP" altLang="en-US"/>
          </a:p>
        </p:txBody>
      </p:sp>
    </p:spTree>
    <p:extLst>
      <p:ext uri="{BB962C8B-B14F-4D97-AF65-F5344CB8AC3E}">
        <p14:creationId xmlns:p14="http://schemas.microsoft.com/office/powerpoint/2010/main" xmlns="" val="36673442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0233" y="135755"/>
            <a:ext cx="971336" cy="996719"/>
          </a:xfrm>
          <a:prstGeom prst="rect">
            <a:avLst/>
          </a:prstGeom>
        </p:spPr>
      </p:pic>
      <p:grpSp>
        <p:nvGrpSpPr>
          <p:cNvPr id="17" name="グループ化 16"/>
          <p:cNvGrpSpPr/>
          <p:nvPr/>
        </p:nvGrpSpPr>
        <p:grpSpPr>
          <a:xfrm>
            <a:off x="1019010" y="1187624"/>
            <a:ext cx="1998967" cy="1294559"/>
            <a:chOff x="1102289" y="1302015"/>
            <a:chExt cx="1998967" cy="1294559"/>
          </a:xfrm>
        </p:grpSpPr>
        <p:sp>
          <p:nvSpPr>
            <p:cNvPr id="6" name="角丸四角形 5"/>
            <p:cNvSpPr/>
            <p:nvPr/>
          </p:nvSpPr>
          <p:spPr>
            <a:xfrm>
              <a:off x="1102289" y="1302015"/>
              <a:ext cx="1998967" cy="12945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テキスト ボックス 6"/>
            <p:cNvSpPr txBox="1"/>
            <p:nvPr/>
          </p:nvSpPr>
          <p:spPr>
            <a:xfrm>
              <a:off x="1216603" y="1519618"/>
              <a:ext cx="1869423" cy="830997"/>
            </a:xfrm>
            <a:prstGeom prst="rect">
              <a:avLst/>
            </a:prstGeom>
            <a:noFill/>
          </p:spPr>
          <p:txBody>
            <a:bodyPr wrap="none" rtlCol="0">
              <a:spAutoFit/>
            </a:bodyPr>
            <a:lstStyle/>
            <a:p>
              <a:r>
                <a:rPr lang="ja-JP" altLang="en-US" sz="2400" dirty="0"/>
                <a:t>卵焼きに</a:t>
              </a:r>
              <a:endParaRPr lang="en-US" altLang="ja-JP" sz="2400" dirty="0"/>
            </a:p>
            <a:p>
              <a:r>
                <a:rPr lang="ja-JP" altLang="en-US" sz="2400" dirty="0"/>
                <a:t>混ぜてみよう</a:t>
              </a:r>
              <a:endParaRPr lang="en-US" altLang="ja-JP" sz="2400" dirty="0"/>
            </a:p>
          </p:txBody>
        </p:sp>
      </p:grpSp>
      <p:sp>
        <p:nvSpPr>
          <p:cNvPr id="18" name="下矢印 17"/>
          <p:cNvSpPr/>
          <p:nvPr/>
        </p:nvSpPr>
        <p:spPr>
          <a:xfrm>
            <a:off x="1460522" y="2559721"/>
            <a:ext cx="1215025" cy="1127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2" name="グループ化 21"/>
          <p:cNvGrpSpPr/>
          <p:nvPr/>
        </p:nvGrpSpPr>
        <p:grpSpPr>
          <a:xfrm>
            <a:off x="563947" y="3776601"/>
            <a:ext cx="2790719" cy="2813718"/>
            <a:chOff x="6367628" y="1368930"/>
            <a:chExt cx="3862004" cy="2205940"/>
          </a:xfrm>
        </p:grpSpPr>
        <p:sp>
          <p:nvSpPr>
            <p:cNvPr id="23" name="テキスト ボックス 22"/>
            <p:cNvSpPr txBox="1"/>
            <p:nvPr/>
          </p:nvSpPr>
          <p:spPr>
            <a:xfrm>
              <a:off x="6564592" y="1475602"/>
              <a:ext cx="3631889" cy="2099268"/>
            </a:xfrm>
            <a:prstGeom prst="rect">
              <a:avLst/>
            </a:prstGeom>
            <a:noFill/>
          </p:spPr>
          <p:txBody>
            <a:bodyPr wrap="none" rtlCol="0">
              <a:spAutoFit/>
            </a:bodyPr>
            <a:lstStyle/>
            <a:p>
              <a:r>
                <a:rPr lang="ja-JP" altLang="en-US" sz="2400" dirty="0"/>
                <a:t>・肉じゃが</a:t>
              </a:r>
              <a:endParaRPr lang="en-US" altLang="ja-JP" sz="2400" dirty="0"/>
            </a:p>
            <a:p>
              <a:r>
                <a:rPr lang="ja-JP" altLang="en-US" sz="2400" dirty="0"/>
                <a:t>・ひじきの煮物</a:t>
              </a:r>
              <a:endParaRPr lang="en-US" altLang="ja-JP" sz="2400" dirty="0"/>
            </a:p>
            <a:p>
              <a:r>
                <a:rPr lang="ja-JP" altLang="en-US" sz="2400" dirty="0"/>
                <a:t>・筑前煮</a:t>
              </a:r>
              <a:endParaRPr lang="en-US" altLang="ja-JP" sz="2400" dirty="0"/>
            </a:p>
            <a:p>
              <a:r>
                <a:rPr lang="ja-JP" altLang="en-US" sz="2400" dirty="0"/>
                <a:t>・焼き魚のほぐし身</a:t>
              </a:r>
              <a:endParaRPr lang="en-US" altLang="ja-JP" sz="2400" dirty="0"/>
            </a:p>
            <a:p>
              <a:r>
                <a:rPr lang="ja-JP" altLang="en-US" sz="2400" dirty="0"/>
                <a:t>・ポテトサラダ　</a:t>
              </a:r>
              <a:endParaRPr lang="en-US" altLang="ja-JP" sz="2400" dirty="0"/>
            </a:p>
            <a:p>
              <a:r>
                <a:rPr lang="ja-JP" altLang="en-US" sz="2400" dirty="0"/>
                <a:t>などなど</a:t>
              </a:r>
            </a:p>
            <a:p>
              <a:endParaRPr lang="en-US" altLang="ja-JP" sz="2400" dirty="0"/>
            </a:p>
          </p:txBody>
        </p:sp>
        <p:sp>
          <p:nvSpPr>
            <p:cNvPr id="24" name="角丸四角形 23"/>
            <p:cNvSpPr/>
            <p:nvPr/>
          </p:nvSpPr>
          <p:spPr>
            <a:xfrm>
              <a:off x="6367628" y="1368930"/>
              <a:ext cx="3862004" cy="20787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9" name="テキスト ボックス 18"/>
          <p:cNvSpPr txBox="1"/>
          <p:nvPr/>
        </p:nvSpPr>
        <p:spPr>
          <a:xfrm>
            <a:off x="1412611" y="261442"/>
            <a:ext cx="5753498" cy="584775"/>
          </a:xfrm>
          <a:prstGeom prst="rect">
            <a:avLst/>
          </a:prstGeom>
          <a:noFill/>
        </p:spPr>
        <p:txBody>
          <a:bodyPr wrap="none" rtlCol="0">
            <a:spAutoFit/>
          </a:bodyPr>
          <a:lstStyle/>
          <a:p>
            <a:pPr marL="514347" indent="-514347">
              <a:buFont typeface="+mj-ea"/>
              <a:buAutoNum type="circleNumDbPlain" startAt="3"/>
            </a:pPr>
            <a:r>
              <a:rPr lang="ja-JP" altLang="en-US" sz="3200" dirty="0"/>
              <a:t>捨てないで！「残ったおかず」</a:t>
            </a:r>
            <a:endParaRPr lang="en-US" altLang="ja-JP" sz="3200" dirty="0"/>
          </a:p>
        </p:txBody>
      </p:sp>
      <p:grpSp>
        <p:nvGrpSpPr>
          <p:cNvPr id="20" name="グループ化 19"/>
          <p:cNvGrpSpPr/>
          <p:nvPr/>
        </p:nvGrpSpPr>
        <p:grpSpPr>
          <a:xfrm>
            <a:off x="3854585" y="1124955"/>
            <a:ext cx="2074123" cy="1294559"/>
            <a:chOff x="1102289" y="1302015"/>
            <a:chExt cx="2074123" cy="1294559"/>
          </a:xfrm>
        </p:grpSpPr>
        <p:sp>
          <p:nvSpPr>
            <p:cNvPr id="21" name="角丸四角形 20"/>
            <p:cNvSpPr/>
            <p:nvPr/>
          </p:nvSpPr>
          <p:spPr>
            <a:xfrm>
              <a:off x="1102289" y="1302015"/>
              <a:ext cx="1998967" cy="12945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テキスト ボックス 32"/>
            <p:cNvSpPr txBox="1"/>
            <p:nvPr/>
          </p:nvSpPr>
          <p:spPr>
            <a:xfrm>
              <a:off x="1291760" y="1519618"/>
              <a:ext cx="1884652" cy="830997"/>
            </a:xfrm>
            <a:prstGeom prst="rect">
              <a:avLst/>
            </a:prstGeom>
            <a:noFill/>
          </p:spPr>
          <p:txBody>
            <a:bodyPr wrap="square" rtlCol="0">
              <a:spAutoFit/>
            </a:bodyPr>
            <a:lstStyle/>
            <a:p>
              <a:r>
                <a:rPr lang="ja-JP" altLang="en-US" sz="2400" dirty="0"/>
                <a:t>チーズで焼いてみよう</a:t>
              </a:r>
              <a:endParaRPr lang="en-US" altLang="ja-JP" sz="2400" dirty="0"/>
            </a:p>
          </p:txBody>
        </p:sp>
      </p:grpSp>
      <p:sp>
        <p:nvSpPr>
          <p:cNvPr id="34" name="下矢印 33"/>
          <p:cNvSpPr/>
          <p:nvPr/>
        </p:nvSpPr>
        <p:spPr>
          <a:xfrm>
            <a:off x="4289362" y="2559721"/>
            <a:ext cx="1215025" cy="1127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5" name="グループ化 34"/>
          <p:cNvGrpSpPr/>
          <p:nvPr/>
        </p:nvGrpSpPr>
        <p:grpSpPr>
          <a:xfrm>
            <a:off x="3547707" y="3776601"/>
            <a:ext cx="2790719" cy="2813718"/>
            <a:chOff x="6367628" y="1368930"/>
            <a:chExt cx="3862004" cy="2205940"/>
          </a:xfrm>
        </p:grpSpPr>
        <p:sp>
          <p:nvSpPr>
            <p:cNvPr id="36" name="テキスト ボックス 35"/>
            <p:cNvSpPr txBox="1"/>
            <p:nvPr/>
          </p:nvSpPr>
          <p:spPr>
            <a:xfrm>
              <a:off x="6564592" y="1475602"/>
              <a:ext cx="3325757" cy="2099268"/>
            </a:xfrm>
            <a:prstGeom prst="rect">
              <a:avLst/>
            </a:prstGeom>
            <a:noFill/>
          </p:spPr>
          <p:txBody>
            <a:bodyPr wrap="none" rtlCol="0">
              <a:spAutoFit/>
            </a:bodyPr>
            <a:lstStyle/>
            <a:p>
              <a:r>
                <a:rPr lang="ja-JP" altLang="en-US" sz="2400" dirty="0"/>
                <a:t>・かぼちゃの煮物</a:t>
              </a:r>
              <a:endParaRPr lang="en-US" altLang="ja-JP" sz="2400" dirty="0"/>
            </a:p>
            <a:p>
              <a:r>
                <a:rPr lang="ja-JP" altLang="en-US" sz="2400" dirty="0"/>
                <a:t>・厚揚げ煮物</a:t>
              </a:r>
              <a:endParaRPr lang="en-US" altLang="ja-JP" sz="2400" dirty="0"/>
            </a:p>
            <a:p>
              <a:r>
                <a:rPr lang="ja-JP" altLang="en-US" sz="2400" dirty="0"/>
                <a:t>・カレー</a:t>
              </a:r>
              <a:endParaRPr lang="en-US" altLang="ja-JP" sz="2400" dirty="0"/>
            </a:p>
            <a:p>
              <a:r>
                <a:rPr lang="ja-JP" altLang="en-US" sz="2400" dirty="0"/>
                <a:t>・パンの耳</a:t>
              </a:r>
              <a:endParaRPr lang="en-US" altLang="ja-JP" sz="2400" dirty="0"/>
            </a:p>
            <a:p>
              <a:r>
                <a:rPr lang="ja-JP" altLang="en-US" sz="2400" dirty="0"/>
                <a:t>・ポテトサラダ</a:t>
              </a:r>
              <a:endParaRPr lang="en-US" altLang="ja-JP" sz="2400" dirty="0"/>
            </a:p>
            <a:p>
              <a:r>
                <a:rPr lang="ja-JP" altLang="en-US" sz="2400" dirty="0"/>
                <a:t>　などなど</a:t>
              </a:r>
              <a:endParaRPr lang="en-US" altLang="ja-JP" sz="2400" dirty="0"/>
            </a:p>
            <a:p>
              <a:endParaRPr lang="en-US" altLang="ja-JP" sz="2400" dirty="0"/>
            </a:p>
          </p:txBody>
        </p:sp>
        <p:sp>
          <p:nvSpPr>
            <p:cNvPr id="37" name="角丸四角形 36"/>
            <p:cNvSpPr/>
            <p:nvPr/>
          </p:nvSpPr>
          <p:spPr>
            <a:xfrm>
              <a:off x="6367628" y="1368930"/>
              <a:ext cx="3862004" cy="20787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38" name="グループ化 37"/>
          <p:cNvGrpSpPr/>
          <p:nvPr/>
        </p:nvGrpSpPr>
        <p:grpSpPr>
          <a:xfrm>
            <a:off x="6889763" y="1110776"/>
            <a:ext cx="2074123" cy="1294559"/>
            <a:chOff x="1102289" y="1302015"/>
            <a:chExt cx="2074123" cy="1294559"/>
          </a:xfrm>
        </p:grpSpPr>
        <p:sp>
          <p:nvSpPr>
            <p:cNvPr id="39" name="角丸四角形 38"/>
            <p:cNvSpPr/>
            <p:nvPr/>
          </p:nvSpPr>
          <p:spPr>
            <a:xfrm>
              <a:off x="1102289" y="1302015"/>
              <a:ext cx="1998967" cy="12945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テキスト ボックス 39"/>
            <p:cNvSpPr txBox="1"/>
            <p:nvPr/>
          </p:nvSpPr>
          <p:spPr>
            <a:xfrm>
              <a:off x="1291760" y="1519618"/>
              <a:ext cx="1884652" cy="830997"/>
            </a:xfrm>
            <a:prstGeom prst="rect">
              <a:avLst/>
            </a:prstGeom>
            <a:noFill/>
          </p:spPr>
          <p:txBody>
            <a:bodyPr wrap="square" rtlCol="0">
              <a:spAutoFit/>
            </a:bodyPr>
            <a:lstStyle/>
            <a:p>
              <a:r>
                <a:rPr lang="ja-JP" altLang="en-US" sz="2400" dirty="0"/>
                <a:t>味を変えて</a:t>
              </a:r>
              <a:endParaRPr lang="en-US" altLang="ja-JP" sz="2400" dirty="0"/>
            </a:p>
            <a:p>
              <a:r>
                <a:rPr lang="ja-JP" altLang="en-US" sz="2400" dirty="0"/>
                <a:t>みよう</a:t>
              </a:r>
              <a:endParaRPr lang="en-US" altLang="ja-JP" sz="2400" dirty="0"/>
            </a:p>
          </p:txBody>
        </p:sp>
      </p:grpSp>
      <p:sp>
        <p:nvSpPr>
          <p:cNvPr id="41" name="下矢印 40"/>
          <p:cNvSpPr/>
          <p:nvPr/>
        </p:nvSpPr>
        <p:spPr>
          <a:xfrm>
            <a:off x="7226931" y="2486986"/>
            <a:ext cx="1215025" cy="1127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42" name="グループ化 41"/>
          <p:cNvGrpSpPr/>
          <p:nvPr/>
        </p:nvGrpSpPr>
        <p:grpSpPr>
          <a:xfrm>
            <a:off x="6531464" y="3776601"/>
            <a:ext cx="2790718" cy="2813718"/>
            <a:chOff x="6367628" y="1368930"/>
            <a:chExt cx="3862004" cy="2205940"/>
          </a:xfrm>
        </p:grpSpPr>
        <p:sp>
          <p:nvSpPr>
            <p:cNvPr id="43" name="テキスト ボックス 42"/>
            <p:cNvSpPr txBox="1"/>
            <p:nvPr/>
          </p:nvSpPr>
          <p:spPr>
            <a:xfrm>
              <a:off x="6564594" y="1475602"/>
              <a:ext cx="3640764" cy="2099268"/>
            </a:xfrm>
            <a:prstGeom prst="rect">
              <a:avLst/>
            </a:prstGeom>
            <a:noFill/>
          </p:spPr>
          <p:txBody>
            <a:bodyPr wrap="none" rtlCol="0">
              <a:spAutoFit/>
            </a:bodyPr>
            <a:lstStyle/>
            <a:p>
              <a:r>
                <a:rPr lang="ja-JP" altLang="en-US" sz="2400" dirty="0"/>
                <a:t>豚汁　＋　牛乳　</a:t>
              </a:r>
              <a:endParaRPr lang="en-US" altLang="ja-JP" sz="2400" dirty="0"/>
            </a:p>
            <a:p>
              <a:r>
                <a:rPr lang="ja-JP" altLang="en-US" sz="2400" dirty="0"/>
                <a:t>＝シチュー煮</a:t>
              </a:r>
              <a:endParaRPr lang="en-US" altLang="ja-JP" sz="2400" dirty="0"/>
            </a:p>
            <a:p>
              <a:r>
                <a:rPr lang="ja-JP" altLang="en-US" sz="2400" dirty="0"/>
                <a:t>ポトフ　＋　トマト缶</a:t>
              </a:r>
              <a:endParaRPr lang="en-US" altLang="ja-JP" sz="2400" dirty="0"/>
            </a:p>
            <a:p>
              <a:r>
                <a:rPr lang="ja-JP" altLang="en-US" sz="2400" dirty="0"/>
                <a:t>＝ラタトゥイユ風</a:t>
              </a:r>
              <a:endParaRPr lang="en-US" altLang="ja-JP" sz="2400" dirty="0"/>
            </a:p>
            <a:p>
              <a:r>
                <a:rPr lang="ja-JP" altLang="en-US" sz="2400" dirty="0"/>
                <a:t>おでん　＋　味噌</a:t>
              </a:r>
              <a:endParaRPr lang="en-US" altLang="ja-JP" sz="2400" dirty="0"/>
            </a:p>
            <a:p>
              <a:r>
                <a:rPr lang="ja-JP" altLang="en-US" sz="2400" dirty="0"/>
                <a:t>＝味噌煮込おでん</a:t>
              </a:r>
            </a:p>
            <a:p>
              <a:endParaRPr lang="en-US" altLang="ja-JP" sz="2400" dirty="0"/>
            </a:p>
          </p:txBody>
        </p:sp>
        <p:sp>
          <p:nvSpPr>
            <p:cNvPr id="44" name="角丸四角形 43"/>
            <p:cNvSpPr/>
            <p:nvPr/>
          </p:nvSpPr>
          <p:spPr>
            <a:xfrm>
              <a:off x="6367628" y="1368930"/>
              <a:ext cx="3862004" cy="20787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 name="スライド番号プレースホルダー 1"/>
          <p:cNvSpPr>
            <a:spLocks noGrp="1"/>
          </p:cNvSpPr>
          <p:nvPr>
            <p:ph type="sldNum" sz="quarter" idx="12"/>
          </p:nvPr>
        </p:nvSpPr>
        <p:spPr/>
        <p:txBody>
          <a:bodyPr/>
          <a:lstStyle/>
          <a:p>
            <a:fld id="{DF8AF3E8-5F72-4F77-8EA5-0D1F79AD4F61}" type="slidenum">
              <a:rPr kumimoji="1" lang="ja-JP" altLang="en-US" smtClean="0"/>
              <a:pPr/>
              <a:t>40</a:t>
            </a:fld>
            <a:endParaRPr kumimoji="1" lang="ja-JP" altLang="en-US"/>
          </a:p>
        </p:txBody>
      </p:sp>
    </p:spTree>
    <p:extLst>
      <p:ext uri="{BB962C8B-B14F-4D97-AF65-F5344CB8AC3E}">
        <p14:creationId xmlns:p14="http://schemas.microsoft.com/office/powerpoint/2010/main" xmlns="" val="26352362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0233" y="135755"/>
            <a:ext cx="971336" cy="996719"/>
          </a:xfrm>
          <a:prstGeom prst="rect">
            <a:avLst/>
          </a:prstGeom>
        </p:spPr>
      </p:pic>
      <p:grpSp>
        <p:nvGrpSpPr>
          <p:cNvPr id="2" name="グループ化 1"/>
          <p:cNvGrpSpPr/>
          <p:nvPr/>
        </p:nvGrpSpPr>
        <p:grpSpPr>
          <a:xfrm>
            <a:off x="618593" y="1124954"/>
            <a:ext cx="3357296" cy="1610568"/>
            <a:chOff x="325275" y="1124953"/>
            <a:chExt cx="3357296" cy="1610568"/>
          </a:xfrm>
        </p:grpSpPr>
        <p:sp>
          <p:nvSpPr>
            <p:cNvPr id="6" name="角丸四角形 5"/>
            <p:cNvSpPr/>
            <p:nvPr/>
          </p:nvSpPr>
          <p:spPr>
            <a:xfrm>
              <a:off x="325275" y="1124953"/>
              <a:ext cx="2919080" cy="12945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テキスト ボックス 6"/>
            <p:cNvSpPr txBox="1"/>
            <p:nvPr/>
          </p:nvSpPr>
          <p:spPr>
            <a:xfrm>
              <a:off x="500115" y="1165861"/>
              <a:ext cx="3182456" cy="1569660"/>
            </a:xfrm>
            <a:prstGeom prst="rect">
              <a:avLst/>
            </a:prstGeom>
            <a:noFill/>
          </p:spPr>
          <p:txBody>
            <a:bodyPr wrap="square" rtlCol="0">
              <a:spAutoFit/>
            </a:bodyPr>
            <a:lstStyle/>
            <a:p>
              <a:r>
                <a:rPr lang="ja-JP" altLang="en-US" sz="2400" dirty="0"/>
                <a:t>濃い味付けの</a:t>
              </a:r>
              <a:endParaRPr lang="en-US" altLang="ja-JP" sz="2400" dirty="0"/>
            </a:p>
            <a:p>
              <a:r>
                <a:rPr lang="ja-JP" altLang="en-US" sz="2400" dirty="0"/>
                <a:t>煮汁（煮豚、</a:t>
              </a:r>
              <a:endParaRPr lang="en-US" altLang="ja-JP" sz="2400" dirty="0"/>
            </a:p>
            <a:p>
              <a:r>
                <a:rPr lang="ja-JP" altLang="en-US" sz="2400" dirty="0"/>
                <a:t>煮魚、すきやきなど）</a:t>
              </a:r>
            </a:p>
            <a:p>
              <a:endParaRPr lang="en-US" altLang="ja-JP" sz="2400" dirty="0"/>
            </a:p>
          </p:txBody>
        </p:sp>
      </p:grpSp>
      <p:sp>
        <p:nvSpPr>
          <p:cNvPr id="18" name="下矢印 17"/>
          <p:cNvSpPr/>
          <p:nvPr/>
        </p:nvSpPr>
        <p:spPr>
          <a:xfrm>
            <a:off x="1351791" y="2586555"/>
            <a:ext cx="1215025" cy="1127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2" name="グループ化 21"/>
          <p:cNvGrpSpPr/>
          <p:nvPr/>
        </p:nvGrpSpPr>
        <p:grpSpPr>
          <a:xfrm>
            <a:off x="501303" y="3776603"/>
            <a:ext cx="2964273" cy="2651477"/>
            <a:chOff x="6280939" y="1368930"/>
            <a:chExt cx="4102181" cy="2078743"/>
          </a:xfrm>
        </p:grpSpPr>
        <p:sp>
          <p:nvSpPr>
            <p:cNvPr id="23" name="テキスト ボックス 22"/>
            <p:cNvSpPr txBox="1"/>
            <p:nvPr/>
          </p:nvSpPr>
          <p:spPr>
            <a:xfrm>
              <a:off x="6280939" y="1618000"/>
              <a:ext cx="4102181" cy="1809713"/>
            </a:xfrm>
            <a:prstGeom prst="rect">
              <a:avLst/>
            </a:prstGeom>
            <a:noFill/>
          </p:spPr>
          <p:txBody>
            <a:bodyPr wrap="none" rtlCol="0">
              <a:spAutoFit/>
            </a:bodyPr>
            <a:lstStyle/>
            <a:p>
              <a:r>
                <a:rPr lang="ja-JP" altLang="en-US" sz="2400" dirty="0"/>
                <a:t>・チャーハンの味付</a:t>
              </a:r>
              <a:endParaRPr lang="en-US" altLang="ja-JP" sz="2400" dirty="0"/>
            </a:p>
            <a:p>
              <a:r>
                <a:rPr lang="ja-JP" altLang="en-US" sz="2400" dirty="0"/>
                <a:t>・出汁で薄めてスープ</a:t>
              </a:r>
              <a:endParaRPr lang="en-US" altLang="ja-JP" sz="2400" dirty="0"/>
            </a:p>
            <a:p>
              <a:r>
                <a:rPr lang="ja-JP" altLang="en-US" sz="2400" dirty="0"/>
                <a:t>・煮こごりに</a:t>
              </a:r>
              <a:endParaRPr lang="en-US" altLang="ja-JP" sz="2400" dirty="0"/>
            </a:p>
            <a:p>
              <a:r>
                <a:rPr lang="ja-JP" altLang="en-US" sz="2400" dirty="0"/>
                <a:t>　（魚や肉の煮汁）</a:t>
              </a:r>
              <a:endParaRPr lang="en-US" altLang="ja-JP" sz="2400" dirty="0"/>
            </a:p>
            <a:p>
              <a:r>
                <a:rPr lang="ja-JP" altLang="en-US" sz="2400" dirty="0"/>
                <a:t>・卯の花</a:t>
              </a:r>
            </a:p>
            <a:p>
              <a:endParaRPr lang="en-US" altLang="ja-JP" sz="2400" dirty="0"/>
            </a:p>
          </p:txBody>
        </p:sp>
        <p:sp>
          <p:nvSpPr>
            <p:cNvPr id="24" name="角丸四角形 23"/>
            <p:cNvSpPr/>
            <p:nvPr/>
          </p:nvSpPr>
          <p:spPr>
            <a:xfrm>
              <a:off x="6367628" y="1368930"/>
              <a:ext cx="3862004" cy="20787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3" name="グループ化 2"/>
          <p:cNvGrpSpPr/>
          <p:nvPr/>
        </p:nvGrpSpPr>
        <p:grpSpPr>
          <a:xfrm>
            <a:off x="3644813" y="1137480"/>
            <a:ext cx="3053290" cy="1643781"/>
            <a:chOff x="3326443" y="1124953"/>
            <a:chExt cx="3053290" cy="1643781"/>
          </a:xfrm>
        </p:grpSpPr>
        <p:sp>
          <p:nvSpPr>
            <p:cNvPr id="21" name="角丸四角形 20"/>
            <p:cNvSpPr/>
            <p:nvPr/>
          </p:nvSpPr>
          <p:spPr>
            <a:xfrm>
              <a:off x="3326443" y="1124953"/>
              <a:ext cx="2892469" cy="12945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テキスト ボックス 32"/>
            <p:cNvSpPr txBox="1"/>
            <p:nvPr/>
          </p:nvSpPr>
          <p:spPr>
            <a:xfrm>
              <a:off x="3474672" y="1199074"/>
              <a:ext cx="2905061" cy="1569660"/>
            </a:xfrm>
            <a:prstGeom prst="rect">
              <a:avLst/>
            </a:prstGeom>
            <a:noFill/>
          </p:spPr>
          <p:txBody>
            <a:bodyPr wrap="square" rtlCol="0">
              <a:spAutoFit/>
            </a:bodyPr>
            <a:lstStyle/>
            <a:p>
              <a:r>
                <a:rPr lang="ja-JP" altLang="en-US" sz="2400" dirty="0"/>
                <a:t>薄い味付けの煮汁</a:t>
              </a:r>
              <a:endParaRPr lang="en-US" altLang="ja-JP" sz="2400" dirty="0"/>
            </a:p>
            <a:p>
              <a:r>
                <a:rPr lang="ja-JP" altLang="en-US" sz="2400" dirty="0"/>
                <a:t>（水炊き、湯豆腐、</a:t>
              </a:r>
              <a:endParaRPr lang="en-US" altLang="ja-JP" sz="2400" dirty="0"/>
            </a:p>
            <a:p>
              <a:r>
                <a:rPr lang="ja-JP" altLang="en-US" sz="2400" dirty="0"/>
                <a:t>ポトフなど）</a:t>
              </a:r>
            </a:p>
            <a:p>
              <a:endParaRPr lang="en-US" altLang="ja-JP" sz="2400" dirty="0"/>
            </a:p>
          </p:txBody>
        </p:sp>
      </p:grpSp>
      <p:sp>
        <p:nvSpPr>
          <p:cNvPr id="34" name="下矢印 33"/>
          <p:cNvSpPr/>
          <p:nvPr/>
        </p:nvSpPr>
        <p:spPr>
          <a:xfrm>
            <a:off x="4480356" y="2586556"/>
            <a:ext cx="1215025" cy="1127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35" name="グループ化 34"/>
          <p:cNvGrpSpPr/>
          <p:nvPr/>
        </p:nvGrpSpPr>
        <p:grpSpPr>
          <a:xfrm>
            <a:off x="3547706" y="3776602"/>
            <a:ext cx="3125345" cy="2651476"/>
            <a:chOff x="6367629" y="1368930"/>
            <a:chExt cx="3756610" cy="2078743"/>
          </a:xfrm>
        </p:grpSpPr>
        <p:sp>
          <p:nvSpPr>
            <p:cNvPr id="36" name="テキスト ボックス 35"/>
            <p:cNvSpPr txBox="1"/>
            <p:nvPr/>
          </p:nvSpPr>
          <p:spPr>
            <a:xfrm>
              <a:off x="6459201" y="1524704"/>
              <a:ext cx="3665038" cy="1809714"/>
            </a:xfrm>
            <a:prstGeom prst="rect">
              <a:avLst/>
            </a:prstGeom>
            <a:noFill/>
          </p:spPr>
          <p:txBody>
            <a:bodyPr wrap="square" rtlCol="0">
              <a:spAutoFit/>
            </a:bodyPr>
            <a:lstStyle/>
            <a:p>
              <a:r>
                <a:rPr lang="ja-JP" altLang="en-US" sz="2400" dirty="0"/>
                <a:t>・おじや</a:t>
              </a:r>
              <a:endParaRPr lang="en-US" altLang="ja-JP" sz="2400" dirty="0"/>
            </a:p>
            <a:p>
              <a:r>
                <a:rPr lang="ja-JP" altLang="en-US" sz="2400" dirty="0"/>
                <a:t>・味を調えて味噌汁やスープ煮込みうどん</a:t>
              </a:r>
              <a:endParaRPr lang="en-US" altLang="ja-JP" sz="2400" dirty="0"/>
            </a:p>
            <a:p>
              <a:r>
                <a:rPr lang="ja-JP" altLang="en-US" sz="2400" dirty="0"/>
                <a:t>・カレーやシチューのブイヨン代わりに</a:t>
              </a:r>
            </a:p>
            <a:p>
              <a:endParaRPr lang="en-US" altLang="ja-JP" sz="2400" dirty="0"/>
            </a:p>
          </p:txBody>
        </p:sp>
        <p:sp>
          <p:nvSpPr>
            <p:cNvPr id="37" name="角丸四角形 36"/>
            <p:cNvSpPr/>
            <p:nvPr/>
          </p:nvSpPr>
          <p:spPr>
            <a:xfrm>
              <a:off x="6367629" y="1368930"/>
              <a:ext cx="3668700" cy="20787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6" name="テキスト ボックス 25"/>
          <p:cNvSpPr txBox="1"/>
          <p:nvPr/>
        </p:nvSpPr>
        <p:spPr>
          <a:xfrm>
            <a:off x="1516175" y="248026"/>
            <a:ext cx="5373587" cy="584775"/>
          </a:xfrm>
          <a:prstGeom prst="rect">
            <a:avLst/>
          </a:prstGeom>
          <a:noFill/>
        </p:spPr>
        <p:txBody>
          <a:bodyPr wrap="none" rtlCol="0">
            <a:spAutoFit/>
          </a:bodyPr>
          <a:lstStyle/>
          <a:p>
            <a:pPr marL="514347" indent="-514347">
              <a:buFont typeface="+mj-ea"/>
              <a:buAutoNum type="circleNumDbPlain" startAt="4"/>
            </a:pPr>
            <a:r>
              <a:rPr lang="ja-JP" altLang="en-US" sz="3200" dirty="0"/>
              <a:t>捨てないで！「残った煮汁」</a:t>
            </a:r>
            <a:endParaRPr lang="en-US" altLang="ja-JP" sz="3200" dirty="0"/>
          </a:p>
        </p:txBody>
      </p:sp>
      <p:grpSp>
        <p:nvGrpSpPr>
          <p:cNvPr id="4" name="グループ化 3"/>
          <p:cNvGrpSpPr/>
          <p:nvPr/>
        </p:nvGrpSpPr>
        <p:grpSpPr>
          <a:xfrm>
            <a:off x="6975500" y="359894"/>
            <a:ext cx="2341427" cy="1294559"/>
            <a:chOff x="6214277" y="1149852"/>
            <a:chExt cx="2341427" cy="1294559"/>
          </a:xfrm>
        </p:grpSpPr>
        <p:sp>
          <p:nvSpPr>
            <p:cNvPr id="48" name="角丸四角形 47"/>
            <p:cNvSpPr/>
            <p:nvPr/>
          </p:nvSpPr>
          <p:spPr>
            <a:xfrm>
              <a:off x="6214277" y="1149852"/>
              <a:ext cx="2015969" cy="12945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 name="テキスト ボックス 48"/>
            <p:cNvSpPr txBox="1"/>
            <p:nvPr/>
          </p:nvSpPr>
          <p:spPr>
            <a:xfrm>
              <a:off x="6530958" y="1366340"/>
              <a:ext cx="2024746" cy="830997"/>
            </a:xfrm>
            <a:prstGeom prst="rect">
              <a:avLst/>
            </a:prstGeom>
            <a:noFill/>
          </p:spPr>
          <p:txBody>
            <a:bodyPr wrap="square" rtlCol="0">
              <a:spAutoFit/>
            </a:bodyPr>
            <a:lstStyle/>
            <a:p>
              <a:r>
                <a:rPr lang="ja-JP" altLang="en-US" sz="2400" dirty="0"/>
                <a:t>アイデア</a:t>
              </a:r>
              <a:endParaRPr lang="en-US" altLang="ja-JP" sz="2400" dirty="0"/>
            </a:p>
            <a:p>
              <a:r>
                <a:rPr lang="ja-JP" altLang="en-US" sz="2400" dirty="0"/>
                <a:t>いろいろ</a:t>
              </a:r>
              <a:endParaRPr lang="en-US" altLang="ja-JP" sz="2400" dirty="0"/>
            </a:p>
          </p:txBody>
        </p:sp>
      </p:grpSp>
      <p:sp>
        <p:nvSpPr>
          <p:cNvPr id="50" name="下矢印 49"/>
          <p:cNvSpPr/>
          <p:nvPr/>
        </p:nvSpPr>
        <p:spPr>
          <a:xfrm>
            <a:off x="7389624" y="1855826"/>
            <a:ext cx="1215025" cy="1127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正方形/長方形 4"/>
          <p:cNvSpPr/>
          <p:nvPr/>
        </p:nvSpPr>
        <p:spPr>
          <a:xfrm>
            <a:off x="6889763" y="2983199"/>
            <a:ext cx="2315004" cy="1815882"/>
          </a:xfrm>
          <a:prstGeom prst="rect">
            <a:avLst/>
          </a:prstGeom>
        </p:spPr>
        <p:txBody>
          <a:bodyPr wrap="square">
            <a:spAutoFit/>
          </a:bodyPr>
          <a:lstStyle/>
          <a:p>
            <a:pPr marL="171449" indent="-171449">
              <a:buFont typeface="Arial" panose="020B0604020202020204" pitchFamily="34" charset="0"/>
              <a:buChar char="•"/>
            </a:pPr>
            <a:r>
              <a:rPr lang="ja-JP" altLang="en-US" sz="1600" dirty="0"/>
              <a:t>魚の骨を油で揚げて骨せんべいで骨粗鬆症予防に！</a:t>
            </a:r>
            <a:endParaRPr lang="en-US" altLang="ja-JP" sz="1600" dirty="0"/>
          </a:p>
          <a:p>
            <a:pPr marL="171449" indent="-171449">
              <a:buFont typeface="Arial" panose="020B0604020202020204" pitchFamily="34" charset="0"/>
              <a:buChar char="•"/>
            </a:pPr>
            <a:r>
              <a:rPr lang="ja-JP" altLang="en-US" sz="1600" dirty="0"/>
              <a:t>えびの殻や魚の骨を焼いて出汁に利用</a:t>
            </a:r>
            <a:endParaRPr lang="en-US" altLang="ja-JP" sz="1600" dirty="0"/>
          </a:p>
          <a:p>
            <a:r>
              <a:rPr lang="ja-JP" altLang="en-US" sz="1600" dirty="0"/>
              <a:t>・ ジャムやヨーグルト  </a:t>
            </a:r>
            <a:endParaRPr lang="en-US" altLang="ja-JP" sz="1600" dirty="0"/>
          </a:p>
          <a:p>
            <a:r>
              <a:rPr lang="en-US" altLang="ja-JP" sz="1600" dirty="0"/>
              <a:t>  </a:t>
            </a:r>
            <a:r>
              <a:rPr lang="ja-JP" altLang="en-US" sz="1600" dirty="0"/>
              <a:t> はカレーの隠し味</a:t>
            </a:r>
            <a:endParaRPr lang="en-US" altLang="ja-JP" sz="1600" dirty="0"/>
          </a:p>
        </p:txBody>
      </p:sp>
      <p:grpSp>
        <p:nvGrpSpPr>
          <p:cNvPr id="8" name="グループ化 7"/>
          <p:cNvGrpSpPr/>
          <p:nvPr/>
        </p:nvGrpSpPr>
        <p:grpSpPr>
          <a:xfrm>
            <a:off x="6568143" y="5065054"/>
            <a:ext cx="2798889" cy="1556071"/>
            <a:chOff x="6137037" y="5065053"/>
            <a:chExt cx="2798889" cy="1556071"/>
          </a:xfrm>
        </p:grpSpPr>
        <p:sp>
          <p:nvSpPr>
            <p:cNvPr id="52" name="円形吹き出し 51"/>
            <p:cNvSpPr/>
            <p:nvPr/>
          </p:nvSpPr>
          <p:spPr>
            <a:xfrm>
              <a:off x="7245200" y="5065053"/>
              <a:ext cx="1690726" cy="1556071"/>
            </a:xfrm>
            <a:prstGeom prst="wedgeEllipseCallout">
              <a:avLst>
                <a:gd name="adj1" fmla="val -66833"/>
                <a:gd name="adj2" fmla="val 1849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食品の有効な利用方法、他にも皆さんのアイデアを教えてください！</a:t>
              </a:r>
            </a:p>
          </p:txBody>
        </p:sp>
        <p:pic>
          <p:nvPicPr>
            <p:cNvPr id="53" name="図 5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37037" y="5552140"/>
              <a:ext cx="855857" cy="977006"/>
            </a:xfrm>
            <a:prstGeom prst="rect">
              <a:avLst/>
            </a:prstGeom>
          </p:spPr>
        </p:pic>
      </p:grpSp>
      <p:sp>
        <p:nvSpPr>
          <p:cNvPr id="9" name="スライド番号プレースホルダー 8"/>
          <p:cNvSpPr>
            <a:spLocks noGrp="1"/>
          </p:cNvSpPr>
          <p:nvPr>
            <p:ph type="sldNum" sz="quarter" idx="12"/>
          </p:nvPr>
        </p:nvSpPr>
        <p:spPr/>
        <p:txBody>
          <a:bodyPr/>
          <a:lstStyle/>
          <a:p>
            <a:fld id="{DF8AF3E8-5F72-4F77-8EA5-0D1F79AD4F61}" type="slidenum">
              <a:rPr kumimoji="1" lang="ja-JP" altLang="en-US" smtClean="0"/>
              <a:pPr/>
              <a:t>41</a:t>
            </a:fld>
            <a:endParaRPr kumimoji="1" lang="ja-JP" altLang="en-US"/>
          </a:p>
        </p:txBody>
      </p:sp>
    </p:spTree>
    <p:extLst>
      <p:ext uri="{BB962C8B-B14F-4D97-AF65-F5344CB8AC3E}">
        <p14:creationId xmlns:p14="http://schemas.microsoft.com/office/powerpoint/2010/main" xmlns="" val="13994792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627553" y="143008"/>
            <a:ext cx="2906565" cy="646331"/>
          </a:xfrm>
          <a:prstGeom prst="rect">
            <a:avLst/>
          </a:prstGeom>
          <a:solidFill>
            <a:srgbClr val="FFFF00"/>
          </a:solidFill>
        </p:spPr>
        <p:txBody>
          <a:bodyPr wrap="none" rtlCol="0">
            <a:spAutoFit/>
          </a:bodyPr>
          <a:lstStyle/>
          <a:p>
            <a:r>
              <a:rPr lang="ja-JP" altLang="en-US" sz="3600" dirty="0">
                <a:latin typeface="+mj-ea"/>
                <a:ea typeface="+mj-ea"/>
              </a:rPr>
              <a:t>生ごみ活用術</a:t>
            </a:r>
          </a:p>
        </p:txBody>
      </p:sp>
      <p:sp>
        <p:nvSpPr>
          <p:cNvPr id="10" name="テキスト ボックス 9"/>
          <p:cNvSpPr txBox="1"/>
          <p:nvPr/>
        </p:nvSpPr>
        <p:spPr>
          <a:xfrm>
            <a:off x="635001" y="958877"/>
            <a:ext cx="8890000" cy="707886"/>
          </a:xfrm>
          <a:prstGeom prst="rect">
            <a:avLst/>
          </a:prstGeom>
          <a:noFill/>
        </p:spPr>
        <p:txBody>
          <a:bodyPr wrap="square" rtlCol="0">
            <a:spAutoFit/>
          </a:bodyPr>
          <a:lstStyle/>
          <a:p>
            <a:r>
              <a:rPr lang="ja-JP" altLang="en-US" sz="4000" dirty="0"/>
              <a:t>コンポストにチャレンジ！</a:t>
            </a:r>
            <a:endParaRPr lang="en-US" altLang="ja-JP" sz="4000" dirty="0"/>
          </a:p>
        </p:txBody>
      </p:sp>
      <p:pic>
        <p:nvPicPr>
          <p:cNvPr id="11" name="図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51734" y="174480"/>
            <a:ext cx="1993866" cy="1783133"/>
          </a:xfrm>
          <a:prstGeom prst="rect">
            <a:avLst/>
          </a:prstGeom>
        </p:spPr>
      </p:pic>
      <p:sp>
        <p:nvSpPr>
          <p:cNvPr id="12" name="テキスト ボックス 11"/>
          <p:cNvSpPr txBox="1"/>
          <p:nvPr/>
        </p:nvSpPr>
        <p:spPr>
          <a:xfrm>
            <a:off x="640252" y="1759439"/>
            <a:ext cx="8986348" cy="3785652"/>
          </a:xfrm>
          <a:prstGeom prst="rect">
            <a:avLst/>
          </a:prstGeom>
          <a:noFill/>
        </p:spPr>
        <p:txBody>
          <a:bodyPr wrap="square" rtlCol="0">
            <a:spAutoFit/>
          </a:bodyPr>
          <a:lstStyle/>
          <a:p>
            <a:pPr>
              <a:lnSpc>
                <a:spcPct val="150000"/>
              </a:lnSpc>
              <a:buFont typeface="Wingdings" pitchFamily="2" charset="2"/>
              <a:buChar char="l"/>
            </a:pPr>
            <a:r>
              <a:rPr lang="ja-JP" altLang="en-US" sz="3200" dirty="0">
                <a:latin typeface="+mn-ea"/>
              </a:rPr>
              <a:t>畑などが自宅にある人は</a:t>
            </a:r>
            <a:r>
              <a:rPr lang="ja-JP" altLang="en-US" sz="3200" dirty="0" smtClean="0">
                <a:latin typeface="+mn-ea"/>
              </a:rPr>
              <a:t>コンポスターを</a:t>
            </a:r>
            <a:r>
              <a:rPr lang="ja-JP" altLang="en-US" sz="3200" dirty="0">
                <a:latin typeface="+mn-ea"/>
              </a:rPr>
              <a:t>設置して、どうしても出てしまう生ごみの堆肥化にチャレンジしましょう</a:t>
            </a:r>
            <a:r>
              <a:rPr lang="ja-JP" altLang="en-US" sz="3200" dirty="0" smtClean="0">
                <a:latin typeface="+mn-ea"/>
              </a:rPr>
              <a:t>！</a:t>
            </a:r>
            <a:r>
              <a:rPr lang="ja-JP" altLang="en-US" sz="2400" dirty="0" smtClean="0">
                <a:solidFill>
                  <a:srgbClr val="0000CC"/>
                </a:solidFill>
                <a:latin typeface="+mn-ea"/>
              </a:rPr>
              <a:t>（★コンポスターへの市の助成があります！）</a:t>
            </a:r>
            <a:endParaRPr lang="en-US" altLang="ja-JP" sz="2400" dirty="0">
              <a:solidFill>
                <a:srgbClr val="0000CC"/>
              </a:solidFill>
              <a:latin typeface="+mn-ea"/>
            </a:endParaRPr>
          </a:p>
          <a:p>
            <a:pPr>
              <a:lnSpc>
                <a:spcPct val="150000"/>
              </a:lnSpc>
              <a:buFont typeface="Wingdings" pitchFamily="2" charset="2"/>
              <a:buChar char="l"/>
            </a:pPr>
            <a:r>
              <a:rPr lang="ja-JP" altLang="en-US" sz="3200" dirty="0">
                <a:latin typeface="+mn-ea"/>
              </a:rPr>
              <a:t>集合住宅の人はベランダでダンボールコンポストにチャレンジしましょう！</a:t>
            </a:r>
          </a:p>
        </p:txBody>
      </p:sp>
      <p:sp>
        <p:nvSpPr>
          <p:cNvPr id="13" name="テキスト ボックス 12"/>
          <p:cNvSpPr txBox="1"/>
          <p:nvPr/>
        </p:nvSpPr>
        <p:spPr>
          <a:xfrm>
            <a:off x="604383" y="5600006"/>
            <a:ext cx="8641219" cy="1384995"/>
          </a:xfrm>
          <a:prstGeom prst="rect">
            <a:avLst/>
          </a:prstGeom>
          <a:noFill/>
        </p:spPr>
        <p:txBody>
          <a:bodyPr wrap="square" rtlCol="0">
            <a:spAutoFit/>
          </a:bodyPr>
          <a:lstStyle/>
          <a:p>
            <a:r>
              <a:rPr lang="ja-JP" altLang="en-US" sz="2400" dirty="0"/>
              <a:t>くわしい取組方は岡山市エコ技術研究会　</a:t>
            </a:r>
            <a:endParaRPr lang="en-US" altLang="ja-JP" sz="2400" dirty="0"/>
          </a:p>
          <a:p>
            <a:r>
              <a:rPr lang="ja-JP" altLang="en-US" sz="2400" dirty="0"/>
              <a:t>生ごみ減量化ハンドブックをご覧ください</a:t>
            </a:r>
            <a:endParaRPr lang="en-US" altLang="ja-JP" sz="2400" dirty="0"/>
          </a:p>
          <a:p>
            <a:r>
              <a:rPr lang="en-US" altLang="ja-JP" sz="2400" dirty="0">
                <a:hlinkClick r:id="rId4"/>
              </a:rPr>
              <a:t>http://www.city.okayama.jp/contents/000067204.pdf</a:t>
            </a:r>
            <a:endParaRPr lang="en-US" altLang="ja-JP" sz="2400" dirty="0"/>
          </a:p>
          <a:p>
            <a:endParaRPr lang="ja-JP" altLang="en-US" sz="1200" dirty="0"/>
          </a:p>
        </p:txBody>
      </p:sp>
      <p:sp>
        <p:nvSpPr>
          <p:cNvPr id="2" name="スライド番号プレースホルダー 1"/>
          <p:cNvSpPr>
            <a:spLocks noGrp="1"/>
          </p:cNvSpPr>
          <p:nvPr>
            <p:ph type="sldNum" sz="quarter" idx="12"/>
          </p:nvPr>
        </p:nvSpPr>
        <p:spPr/>
        <p:txBody>
          <a:bodyPr/>
          <a:lstStyle/>
          <a:p>
            <a:fld id="{DF8AF3E8-5F72-4F77-8EA5-0D1F79AD4F61}" type="slidenum">
              <a:rPr kumimoji="1" lang="ja-JP" altLang="en-US" smtClean="0"/>
              <a:pPr/>
              <a:t>42</a:t>
            </a:fld>
            <a:endParaRPr kumimoji="1" lang="ja-JP" altLang="en-US"/>
          </a:p>
        </p:txBody>
      </p:sp>
    </p:spTree>
    <p:extLst>
      <p:ext uri="{BB962C8B-B14F-4D97-AF65-F5344CB8AC3E}">
        <p14:creationId xmlns:p14="http://schemas.microsoft.com/office/powerpoint/2010/main" xmlns="" val="4568781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60401" y="789339"/>
            <a:ext cx="8585200" cy="1323439"/>
          </a:xfrm>
          <a:prstGeom prst="rect">
            <a:avLst/>
          </a:prstGeom>
          <a:noFill/>
        </p:spPr>
        <p:txBody>
          <a:bodyPr wrap="square" rtlCol="0">
            <a:spAutoFit/>
          </a:bodyPr>
          <a:lstStyle/>
          <a:p>
            <a:pPr algn="ctr"/>
            <a:r>
              <a:rPr lang="ja-JP" altLang="en-US" sz="4000" dirty="0" smtClean="0">
                <a:latin typeface="+mj-ea"/>
                <a:ea typeface="+mj-ea"/>
              </a:rPr>
              <a:t>生ごみの約</a:t>
            </a:r>
            <a:r>
              <a:rPr lang="en-US" altLang="ja-JP" sz="4000" dirty="0" smtClean="0">
                <a:latin typeface="+mj-ea"/>
                <a:ea typeface="+mj-ea"/>
              </a:rPr>
              <a:t>80%</a:t>
            </a:r>
            <a:r>
              <a:rPr lang="ja-JP" altLang="en-US" sz="4000" dirty="0" smtClean="0">
                <a:latin typeface="+mj-ea"/>
                <a:ea typeface="+mj-ea"/>
              </a:rPr>
              <a:t>は水分。</a:t>
            </a:r>
            <a:endParaRPr lang="en-US" altLang="ja-JP" sz="4000" dirty="0">
              <a:latin typeface="+mj-ea"/>
              <a:ea typeface="+mj-ea"/>
            </a:endParaRPr>
          </a:p>
          <a:p>
            <a:pPr algn="ctr"/>
            <a:r>
              <a:rPr lang="ja-JP" altLang="en-US" sz="4000" dirty="0" smtClean="0">
                <a:latin typeface="+mj-ea"/>
                <a:ea typeface="+mj-ea"/>
              </a:rPr>
              <a:t>だから、生ごみの水分ダイエット！</a:t>
            </a:r>
            <a:endParaRPr lang="en-US" altLang="ja-JP" sz="4000" dirty="0">
              <a:latin typeface="+mj-ea"/>
              <a:ea typeface="+mj-ea"/>
            </a:endParaRPr>
          </a:p>
        </p:txBody>
      </p:sp>
      <p:sp>
        <p:nvSpPr>
          <p:cNvPr id="10" name="テキスト ボックス 9"/>
          <p:cNvSpPr txBox="1"/>
          <p:nvPr/>
        </p:nvSpPr>
        <p:spPr>
          <a:xfrm>
            <a:off x="627553" y="143008"/>
            <a:ext cx="2906565" cy="646331"/>
          </a:xfrm>
          <a:prstGeom prst="rect">
            <a:avLst/>
          </a:prstGeom>
          <a:solidFill>
            <a:srgbClr val="FFFF00"/>
          </a:solidFill>
        </p:spPr>
        <p:txBody>
          <a:bodyPr wrap="none" rtlCol="0">
            <a:spAutoFit/>
          </a:bodyPr>
          <a:lstStyle/>
          <a:p>
            <a:r>
              <a:rPr lang="ja-JP" altLang="en-US" sz="3600" dirty="0" smtClean="0">
                <a:latin typeface="+mj-ea"/>
                <a:ea typeface="+mj-ea"/>
              </a:rPr>
              <a:t>生ごみ減量術</a:t>
            </a:r>
            <a:endParaRPr lang="ja-JP" altLang="en-US" sz="3600" dirty="0">
              <a:latin typeface="+mj-ea"/>
              <a:ea typeface="+mj-ea"/>
            </a:endParaRPr>
          </a:p>
        </p:txBody>
      </p:sp>
      <p:sp>
        <p:nvSpPr>
          <p:cNvPr id="2" name="スライド番号プレースホルダー 1"/>
          <p:cNvSpPr>
            <a:spLocks noGrp="1"/>
          </p:cNvSpPr>
          <p:nvPr>
            <p:ph type="sldNum" sz="quarter" idx="12"/>
          </p:nvPr>
        </p:nvSpPr>
        <p:spPr/>
        <p:txBody>
          <a:bodyPr/>
          <a:lstStyle/>
          <a:p>
            <a:fld id="{DF8AF3E8-5F72-4F77-8EA5-0D1F79AD4F61}" type="slidenum">
              <a:rPr kumimoji="1" lang="ja-JP" altLang="en-US" smtClean="0"/>
              <a:pPr/>
              <a:t>43</a:t>
            </a:fld>
            <a:endParaRPr kumimoji="1" lang="ja-JP" altLang="en-US"/>
          </a:p>
        </p:txBody>
      </p:sp>
      <p:sp>
        <p:nvSpPr>
          <p:cNvPr id="3" name="テキスト ボックス 2"/>
          <p:cNvSpPr txBox="1"/>
          <p:nvPr/>
        </p:nvSpPr>
        <p:spPr>
          <a:xfrm>
            <a:off x="838201" y="2239778"/>
            <a:ext cx="8229600" cy="3785652"/>
          </a:xfrm>
          <a:prstGeom prst="rect">
            <a:avLst/>
          </a:prstGeom>
          <a:noFill/>
        </p:spPr>
        <p:txBody>
          <a:bodyPr wrap="square" rtlCol="0">
            <a:spAutoFit/>
          </a:bodyPr>
          <a:lstStyle/>
          <a:p>
            <a:r>
              <a:rPr lang="ja-JP" altLang="en-US" sz="2400" b="1" dirty="0" smtClean="0">
                <a:solidFill>
                  <a:srgbClr val="0000CC"/>
                </a:solidFill>
              </a:rPr>
              <a:t>１．生ごみを水でぬらさない！</a:t>
            </a:r>
            <a:endParaRPr lang="en-US" altLang="ja-JP" sz="2400" b="1" dirty="0" smtClean="0">
              <a:solidFill>
                <a:srgbClr val="0000CC"/>
              </a:solidFill>
            </a:endParaRPr>
          </a:p>
          <a:p>
            <a:r>
              <a:rPr lang="ja-JP" altLang="en-US" sz="2400" dirty="0" smtClean="0"/>
              <a:t>三角コーナーに入れず、直接ごみ箱や新聞紙で作った箱に入れれば濡れません。</a:t>
            </a:r>
            <a:endParaRPr lang="en-US" altLang="ja-JP" sz="2400" dirty="0" smtClean="0"/>
          </a:p>
          <a:p>
            <a:endParaRPr lang="en-US" altLang="ja-JP" sz="2400" dirty="0" smtClean="0"/>
          </a:p>
          <a:p>
            <a:r>
              <a:rPr lang="ja-JP" altLang="en-US" sz="2400" b="1" dirty="0" smtClean="0">
                <a:solidFill>
                  <a:srgbClr val="006600"/>
                </a:solidFill>
              </a:rPr>
              <a:t>２．</a:t>
            </a:r>
            <a:r>
              <a:rPr kumimoji="1" lang="ja-JP" altLang="en-US" sz="2400" b="1" dirty="0" smtClean="0">
                <a:solidFill>
                  <a:srgbClr val="006600"/>
                </a:solidFill>
              </a:rPr>
              <a:t>ぎゅっと水切り！</a:t>
            </a:r>
            <a:endParaRPr kumimoji="1" lang="en-US" altLang="ja-JP" sz="2400" b="1" dirty="0" smtClean="0">
              <a:solidFill>
                <a:srgbClr val="006600"/>
              </a:solidFill>
            </a:endParaRPr>
          </a:p>
          <a:p>
            <a:r>
              <a:rPr lang="ja-JP" altLang="en-US" sz="2400" dirty="0" smtClean="0"/>
              <a:t>お茶が</a:t>
            </a:r>
            <a:r>
              <a:rPr lang="ja-JP" altLang="en-US" sz="2400" dirty="0" err="1" smtClean="0"/>
              <a:t>ら</a:t>
            </a:r>
            <a:r>
              <a:rPr lang="ja-JP" altLang="en-US" sz="2400" dirty="0" smtClean="0"/>
              <a:t>などは、手で絞った</a:t>
            </a:r>
            <a:r>
              <a:rPr lang="ja-JP" altLang="en-US" sz="2400" dirty="0"/>
              <a:t>だけ</a:t>
            </a:r>
            <a:r>
              <a:rPr lang="ja-JP" altLang="en-US" sz="2400" dirty="0" smtClean="0"/>
              <a:t>でもかなりの水分がとれます。</a:t>
            </a:r>
            <a:endParaRPr lang="en-US" altLang="ja-JP" sz="2400" dirty="0" smtClean="0"/>
          </a:p>
          <a:p>
            <a:r>
              <a:rPr lang="ja-JP" altLang="en-US" sz="2400" dirty="0" smtClean="0"/>
              <a:t>三角</a:t>
            </a:r>
            <a:r>
              <a:rPr lang="ja-JP" altLang="en-US" sz="2400" dirty="0"/>
              <a:t>コーナー</a:t>
            </a:r>
            <a:r>
              <a:rPr lang="ja-JP" altLang="en-US" sz="2400" dirty="0" smtClean="0"/>
              <a:t>に</a:t>
            </a:r>
            <a:r>
              <a:rPr lang="ja-JP" altLang="en-US" sz="2400" dirty="0"/>
              <a:t>重石</a:t>
            </a:r>
            <a:r>
              <a:rPr lang="ja-JP" altLang="en-US" sz="2400" dirty="0" smtClean="0"/>
              <a:t>を</a:t>
            </a:r>
            <a:r>
              <a:rPr lang="ja-JP" altLang="en-US" sz="2400" dirty="0"/>
              <a:t>おいて</a:t>
            </a:r>
            <a:r>
              <a:rPr lang="ja-JP" altLang="en-US" sz="2400" dirty="0" smtClean="0"/>
              <a:t>も、水分が絞れます。</a:t>
            </a:r>
            <a:endParaRPr lang="en-US" altLang="ja-JP" sz="2400" dirty="0" smtClean="0"/>
          </a:p>
          <a:p>
            <a:endParaRPr kumimoji="1" lang="en-US" altLang="ja-JP" sz="2400" dirty="0"/>
          </a:p>
          <a:p>
            <a:r>
              <a:rPr lang="ja-JP" altLang="en-US" sz="2400" dirty="0" smtClean="0">
                <a:solidFill>
                  <a:srgbClr val="FF0000"/>
                </a:solidFill>
              </a:rPr>
              <a:t>３．天日で乾燥！</a:t>
            </a:r>
            <a:endParaRPr lang="en-US" altLang="ja-JP" sz="2400" dirty="0" smtClean="0">
              <a:solidFill>
                <a:srgbClr val="FF0000"/>
              </a:solidFill>
            </a:endParaRPr>
          </a:p>
          <a:p>
            <a:r>
              <a:rPr kumimoji="1" lang="ja-JP" altLang="en-US" sz="2400" dirty="0" smtClean="0"/>
              <a:t>野菜くずやお茶が</a:t>
            </a:r>
            <a:r>
              <a:rPr kumimoji="1" lang="ja-JP" altLang="en-US" sz="2400" dirty="0" err="1" smtClean="0"/>
              <a:t>らを</a:t>
            </a:r>
            <a:r>
              <a:rPr kumimoji="1" lang="ja-JP" altLang="en-US" sz="2400" dirty="0" smtClean="0"/>
              <a:t>天日干しすればカラカラに！</a:t>
            </a:r>
            <a:endParaRPr kumimoji="1" lang="ja-JP" altLang="en-US" sz="2400" dirty="0"/>
          </a:p>
        </p:txBody>
      </p:sp>
      <p:pic>
        <p:nvPicPr>
          <p:cNvPr id="3074" name="Picture 2" descr="C:\Documents and Settings\user\Local Settings\Temporary Internet Files\Content.IE5\QKFYHJ5Y\MC900333392[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24297" y="3192286"/>
            <a:ext cx="647701" cy="940317"/>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Documents and Settings\user\Local Settings\Temporary Internet Files\Content.IE5\QKFYHJ5Y\MC900412464[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52782" y="4439971"/>
            <a:ext cx="1983319" cy="1948129"/>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Documents and Settings\user\Local Settings\Temporary Internet Files\Content.IE5\NH6K75OD\MC900441753[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940226" y="614445"/>
            <a:ext cx="1722355" cy="17223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13914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34"/>
          <p:cNvGrpSpPr/>
          <p:nvPr/>
        </p:nvGrpSpPr>
        <p:grpSpPr>
          <a:xfrm>
            <a:off x="1208584" y="1028700"/>
            <a:ext cx="7636140" cy="2832348"/>
            <a:chOff x="1259632" y="188640"/>
            <a:chExt cx="7636140" cy="3672408"/>
          </a:xfrm>
        </p:grpSpPr>
        <p:grpSp>
          <p:nvGrpSpPr>
            <p:cNvPr id="4" name="グループ化 32"/>
            <p:cNvGrpSpPr/>
            <p:nvPr/>
          </p:nvGrpSpPr>
          <p:grpSpPr>
            <a:xfrm>
              <a:off x="1259632" y="188640"/>
              <a:ext cx="7636140" cy="3672408"/>
              <a:chOff x="1115616" y="0"/>
              <a:chExt cx="8028384" cy="3861048"/>
            </a:xfrm>
          </p:grpSpPr>
          <p:sp>
            <p:nvSpPr>
              <p:cNvPr id="21" name="雲 20"/>
              <p:cNvSpPr/>
              <p:nvPr/>
            </p:nvSpPr>
            <p:spPr>
              <a:xfrm rot="240000">
                <a:off x="1115616" y="0"/>
                <a:ext cx="8028384" cy="3861048"/>
              </a:xfrm>
              <a:prstGeom prst="cloud">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正方形/長方形 21"/>
              <p:cNvSpPr/>
              <p:nvPr/>
            </p:nvSpPr>
            <p:spPr>
              <a:xfrm>
                <a:off x="1835696" y="1096804"/>
                <a:ext cx="43204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正方形/長方形 22"/>
              <p:cNvSpPr/>
              <p:nvPr/>
            </p:nvSpPr>
            <p:spPr>
              <a:xfrm>
                <a:off x="3707904" y="410570"/>
                <a:ext cx="43204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正方形/長方形 23"/>
              <p:cNvSpPr/>
              <p:nvPr/>
            </p:nvSpPr>
            <p:spPr>
              <a:xfrm>
                <a:off x="5048116" y="354690"/>
                <a:ext cx="43204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正方形/長方形 24"/>
              <p:cNvSpPr/>
              <p:nvPr/>
            </p:nvSpPr>
            <p:spPr>
              <a:xfrm>
                <a:off x="6300192" y="365707"/>
                <a:ext cx="43204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正方形/長方形 25"/>
              <p:cNvSpPr/>
              <p:nvPr/>
            </p:nvSpPr>
            <p:spPr>
              <a:xfrm>
                <a:off x="1547664" y="1988840"/>
                <a:ext cx="43204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正方形/長方形 28"/>
              <p:cNvSpPr/>
              <p:nvPr/>
            </p:nvSpPr>
            <p:spPr>
              <a:xfrm>
                <a:off x="6156176" y="3140968"/>
                <a:ext cx="43204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 name="正方形/長方形 30"/>
              <p:cNvSpPr/>
              <p:nvPr/>
            </p:nvSpPr>
            <p:spPr>
              <a:xfrm>
                <a:off x="8448620" y="1673664"/>
                <a:ext cx="432048" cy="386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34" name="円/楕円 33"/>
            <p:cNvSpPr/>
            <p:nvPr/>
          </p:nvSpPr>
          <p:spPr>
            <a:xfrm>
              <a:off x="2483768" y="3573016"/>
              <a:ext cx="288032" cy="192021"/>
            </a:xfrm>
            <a:prstGeom prst="ellipse">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 name="タイトル 1"/>
          <p:cNvSpPr>
            <a:spLocks noGrp="1"/>
          </p:cNvSpPr>
          <p:nvPr>
            <p:ph type="title"/>
          </p:nvPr>
        </p:nvSpPr>
        <p:spPr>
          <a:xfrm>
            <a:off x="2514600" y="955080"/>
            <a:ext cx="6580584" cy="2854920"/>
          </a:xfrm>
        </p:spPr>
        <p:txBody>
          <a:bodyPr>
            <a:noAutofit/>
          </a:bodyPr>
          <a:lstStyle/>
          <a:p>
            <a:r>
              <a:rPr lang="ja-JP" altLang="en-US" sz="6000" b="1" dirty="0">
                <a:ln w="19050">
                  <a:solidFill>
                    <a:srgbClr val="FF6699"/>
                  </a:solidFill>
                  <a:prstDash val="solid"/>
                </a:ln>
                <a:solidFill>
                  <a:srgbClr val="FF6699"/>
                </a:solidFill>
                <a:effectLst>
                  <a:outerShdw blurRad="41275" dist="20320" dir="1800000" algn="tl" rotWithShape="0">
                    <a:srgbClr val="000000">
                      <a:alpha val="40000"/>
                    </a:srgbClr>
                  </a:outerShdw>
                </a:effectLst>
              </a:rPr>
              <a:t>企業が</a:t>
            </a:r>
            <a:r>
              <a:rPr lang="en-US" altLang="ja-JP" sz="6000" b="1" dirty="0">
                <a:ln w="19050">
                  <a:solidFill>
                    <a:srgbClr val="FF6699"/>
                  </a:solidFill>
                  <a:prstDash val="solid"/>
                </a:ln>
                <a:solidFill>
                  <a:srgbClr val="FF6699"/>
                </a:solidFill>
                <a:effectLst>
                  <a:outerShdw blurRad="41275" dist="20320" dir="1800000" algn="tl" rotWithShape="0">
                    <a:srgbClr val="000000">
                      <a:alpha val="40000"/>
                    </a:srgbClr>
                  </a:outerShdw>
                </a:effectLst>
              </a:rPr>
              <a:t/>
            </a:r>
            <a:br>
              <a:rPr lang="en-US" altLang="ja-JP" sz="6000" b="1" dirty="0">
                <a:ln w="19050">
                  <a:solidFill>
                    <a:srgbClr val="FF6699"/>
                  </a:solidFill>
                  <a:prstDash val="solid"/>
                </a:ln>
                <a:solidFill>
                  <a:srgbClr val="FF6699"/>
                </a:solidFill>
                <a:effectLst>
                  <a:outerShdw blurRad="41275" dist="20320" dir="1800000" algn="tl" rotWithShape="0">
                    <a:srgbClr val="000000">
                      <a:alpha val="40000"/>
                    </a:srgbClr>
                  </a:outerShdw>
                </a:effectLst>
              </a:rPr>
            </a:br>
            <a:r>
              <a:rPr lang="ja-JP" altLang="en-US" sz="6000" b="1" dirty="0">
                <a:ln w="19050">
                  <a:solidFill>
                    <a:srgbClr val="FF6699"/>
                  </a:solidFill>
                  <a:prstDash val="solid"/>
                </a:ln>
                <a:solidFill>
                  <a:srgbClr val="FF6699"/>
                </a:solidFill>
                <a:effectLst>
                  <a:outerShdw blurRad="41275" dist="20320" dir="1800000" algn="tl" rotWithShape="0">
                    <a:srgbClr val="000000">
                      <a:alpha val="40000"/>
                    </a:srgbClr>
                  </a:outerShdw>
                </a:effectLst>
              </a:rPr>
              <a:t>できることは？</a:t>
            </a:r>
          </a:p>
        </p:txBody>
      </p:sp>
      <p:pic>
        <p:nvPicPr>
          <p:cNvPr id="19" name="図 18" descr="tatemono_koujou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6934127" y="4581128"/>
            <a:ext cx="2483371" cy="2158250"/>
          </a:xfrm>
          <a:prstGeom prst="rect">
            <a:avLst/>
          </a:prstGeom>
        </p:spPr>
      </p:pic>
      <p:pic>
        <p:nvPicPr>
          <p:cNvPr id="20" name="図 19" descr="tatemono_restaurant.png"/>
          <p:cNvPicPr>
            <a:picLocks noChangeAspect="1"/>
          </p:cNvPicPr>
          <p:nvPr/>
        </p:nvPicPr>
        <p:blipFill>
          <a:blip r:embed="rId4" cstate="print">
            <a:clrChange>
              <a:clrFrom>
                <a:srgbClr val="000000">
                  <a:alpha val="0"/>
                </a:srgbClr>
              </a:clrFrom>
              <a:clrTo>
                <a:srgbClr val="000000">
                  <a:alpha val="0"/>
                </a:srgbClr>
              </a:clrTo>
            </a:clrChange>
          </a:blip>
          <a:stretch>
            <a:fillRect/>
          </a:stretch>
        </p:blipFill>
        <p:spPr>
          <a:xfrm>
            <a:off x="416496" y="4219989"/>
            <a:ext cx="2729880" cy="2593386"/>
          </a:xfrm>
          <a:prstGeom prst="rect">
            <a:avLst/>
          </a:prstGeom>
        </p:spPr>
      </p:pic>
      <p:pic>
        <p:nvPicPr>
          <p:cNvPr id="33" name="図 32" descr="tatemono_supermarket.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3204995" y="4509120"/>
            <a:ext cx="3764231" cy="2348880"/>
          </a:xfrm>
          <a:prstGeom prst="rect">
            <a:avLst/>
          </a:prstGeom>
        </p:spPr>
      </p:pic>
      <p:sp>
        <p:nvSpPr>
          <p:cNvPr id="35" name="円/楕円 34"/>
          <p:cNvSpPr/>
          <p:nvPr/>
        </p:nvSpPr>
        <p:spPr>
          <a:xfrm>
            <a:off x="2288705" y="3861048"/>
            <a:ext cx="207640" cy="138426"/>
          </a:xfrm>
          <a:prstGeom prst="ellipse">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 name="円/楕円 35"/>
          <p:cNvSpPr/>
          <p:nvPr/>
        </p:nvSpPr>
        <p:spPr>
          <a:xfrm>
            <a:off x="5025009" y="4005066"/>
            <a:ext cx="288032" cy="192021"/>
          </a:xfrm>
          <a:prstGeom prst="ellipse">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円/楕円 36"/>
          <p:cNvSpPr/>
          <p:nvPr/>
        </p:nvSpPr>
        <p:spPr>
          <a:xfrm>
            <a:off x="7761313" y="3573018"/>
            <a:ext cx="288032" cy="192021"/>
          </a:xfrm>
          <a:prstGeom prst="ellipse">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円/楕円 37"/>
          <p:cNvSpPr/>
          <p:nvPr/>
        </p:nvSpPr>
        <p:spPr>
          <a:xfrm>
            <a:off x="5169024" y="4293096"/>
            <a:ext cx="207640" cy="138426"/>
          </a:xfrm>
          <a:prstGeom prst="ellipse">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 name="円/楕円 38"/>
          <p:cNvSpPr/>
          <p:nvPr/>
        </p:nvSpPr>
        <p:spPr>
          <a:xfrm>
            <a:off x="8049345" y="3861048"/>
            <a:ext cx="207640" cy="138426"/>
          </a:xfrm>
          <a:prstGeom prst="ellipse">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テキスト ボックス 39"/>
          <p:cNvSpPr txBox="1"/>
          <p:nvPr/>
        </p:nvSpPr>
        <p:spPr>
          <a:xfrm>
            <a:off x="640252" y="143009"/>
            <a:ext cx="3416320" cy="646331"/>
          </a:xfrm>
          <a:prstGeom prst="rect">
            <a:avLst/>
          </a:prstGeom>
          <a:solidFill>
            <a:srgbClr val="FFFF00"/>
          </a:solidFill>
        </p:spPr>
        <p:txBody>
          <a:bodyPr wrap="none" rtlCol="0">
            <a:spAutoFit/>
          </a:bodyPr>
          <a:lstStyle/>
          <a:p>
            <a:r>
              <a:rPr lang="ja-JP" altLang="en-US" sz="3600" dirty="0">
                <a:latin typeface="+mj-ea"/>
                <a:ea typeface="+mj-ea"/>
              </a:rPr>
              <a:t>社会での取組み</a:t>
            </a:r>
          </a:p>
        </p:txBody>
      </p:sp>
      <p:sp>
        <p:nvSpPr>
          <p:cNvPr id="5" name="スライド番号プレースホルダー 4"/>
          <p:cNvSpPr>
            <a:spLocks noGrp="1"/>
          </p:cNvSpPr>
          <p:nvPr>
            <p:ph type="sldNum" sz="quarter" idx="12"/>
          </p:nvPr>
        </p:nvSpPr>
        <p:spPr/>
        <p:txBody>
          <a:bodyPr/>
          <a:lstStyle/>
          <a:p>
            <a:fld id="{DF8AF3E8-5F72-4F77-8EA5-0D1F79AD4F61}" type="slidenum">
              <a:rPr kumimoji="1" lang="ja-JP" altLang="en-US" smtClean="0"/>
              <a:pPr/>
              <a:t>44</a:t>
            </a:fld>
            <a:endParaRPr kumimoji="1" lang="ja-JP"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2520" y="878632"/>
            <a:ext cx="8640960" cy="864000"/>
          </a:xfrm>
        </p:spPr>
        <p:txBody>
          <a:bodyPr>
            <a:noAutofit/>
          </a:bodyPr>
          <a:lstStyle/>
          <a:p>
            <a:pPr algn="ctr"/>
            <a:r>
              <a:rPr lang="ja-JP" altLang="en-US" sz="4800" b="1" dirty="0"/>
              <a:t>企業のロス</a:t>
            </a:r>
          </a:p>
        </p:txBody>
      </p:sp>
      <p:sp>
        <p:nvSpPr>
          <p:cNvPr id="3" name="正方形/長方形 2"/>
          <p:cNvSpPr/>
          <p:nvPr/>
        </p:nvSpPr>
        <p:spPr>
          <a:xfrm>
            <a:off x="670620" y="1586260"/>
            <a:ext cx="8640960" cy="3539430"/>
          </a:xfrm>
          <a:prstGeom prst="rect">
            <a:avLst/>
          </a:prstGeom>
        </p:spPr>
        <p:txBody>
          <a:bodyPr wrap="square">
            <a:spAutoFit/>
          </a:bodyPr>
          <a:lstStyle/>
          <a:p>
            <a:pPr>
              <a:buFont typeface="Wingdings" pitchFamily="2" charset="2"/>
              <a:buChar char="l"/>
            </a:pPr>
            <a:r>
              <a:rPr lang="ja-JP" altLang="en-US" sz="2800" dirty="0"/>
              <a:t>新商品販売や規格変更に合わせて店頭から撤去された食品（定番カット食品）</a:t>
            </a:r>
          </a:p>
          <a:p>
            <a:pPr>
              <a:buFont typeface="Wingdings" pitchFamily="2" charset="2"/>
              <a:buChar char="l"/>
            </a:pPr>
            <a:r>
              <a:rPr lang="ja-JP" altLang="en-US" sz="2800" dirty="0"/>
              <a:t>欠品を防止するために保有するうち、期限切れなどで販売できなくなった在庫</a:t>
            </a:r>
          </a:p>
          <a:p>
            <a:pPr>
              <a:buFont typeface="Wingdings" pitchFamily="2" charset="2"/>
              <a:buChar char="l"/>
            </a:pPr>
            <a:r>
              <a:rPr lang="ja-JP" altLang="en-US" sz="2800" dirty="0"/>
              <a:t>定番カット食品や販売期限切れ食品等の慣行的な返品</a:t>
            </a:r>
          </a:p>
          <a:p>
            <a:pPr>
              <a:buFont typeface="Wingdings" pitchFamily="2" charset="2"/>
              <a:buChar char="l"/>
            </a:pPr>
            <a:r>
              <a:rPr lang="ja-JP" altLang="en-US" sz="2800" dirty="0"/>
              <a:t>製造過程での印刷ミス、流通過程での汚損・破損などの規格外品</a:t>
            </a:r>
          </a:p>
        </p:txBody>
      </p:sp>
      <p:grpSp>
        <p:nvGrpSpPr>
          <p:cNvPr id="7" name="グループ化 6"/>
          <p:cNvGrpSpPr/>
          <p:nvPr/>
        </p:nvGrpSpPr>
        <p:grpSpPr>
          <a:xfrm>
            <a:off x="2755900" y="4723917"/>
            <a:ext cx="6381824" cy="2222985"/>
            <a:chOff x="611560" y="4320480"/>
            <a:chExt cx="7776864" cy="2708920"/>
          </a:xfrm>
        </p:grpSpPr>
        <p:pic>
          <p:nvPicPr>
            <p:cNvPr id="6" name="図 5" descr="fukidashi_pop05.png"/>
            <p:cNvPicPr>
              <a:picLocks noChangeAspect="1"/>
            </p:cNvPicPr>
            <p:nvPr/>
          </p:nvPicPr>
          <p:blipFill>
            <a:blip r:embed="rId3" cstate="print"/>
            <a:stretch>
              <a:fillRect/>
            </a:stretch>
          </p:blipFill>
          <p:spPr>
            <a:xfrm>
              <a:off x="611560" y="4320480"/>
              <a:ext cx="7776864" cy="2708920"/>
            </a:xfrm>
            <a:prstGeom prst="rect">
              <a:avLst/>
            </a:prstGeom>
          </p:spPr>
        </p:pic>
        <p:sp>
          <p:nvSpPr>
            <p:cNvPr id="5" name="テキスト ボックス 4"/>
            <p:cNvSpPr txBox="1"/>
            <p:nvPr/>
          </p:nvSpPr>
          <p:spPr>
            <a:xfrm>
              <a:off x="2468700" y="4905485"/>
              <a:ext cx="4144461" cy="1462716"/>
            </a:xfrm>
            <a:prstGeom prst="rect">
              <a:avLst/>
            </a:prstGeom>
            <a:noFill/>
          </p:spPr>
          <p:txBody>
            <a:bodyPr wrap="square" rtlCol="0">
              <a:spAutoFit/>
            </a:bodyPr>
            <a:lstStyle/>
            <a:p>
              <a:pPr algn="ctr"/>
              <a:r>
                <a:rPr lang="ja-JP" altLang="en-US" sz="7200" b="1" dirty="0">
                  <a:solidFill>
                    <a:srgbClr val="FF0000"/>
                  </a:solidFill>
                </a:rPr>
                <a:t>見直し</a:t>
              </a:r>
            </a:p>
          </p:txBody>
        </p:sp>
      </p:grpSp>
      <p:sp>
        <p:nvSpPr>
          <p:cNvPr id="8" name="テキスト ボックス 7"/>
          <p:cNvSpPr txBox="1"/>
          <p:nvPr/>
        </p:nvSpPr>
        <p:spPr>
          <a:xfrm>
            <a:off x="640252" y="143009"/>
            <a:ext cx="3416320" cy="646331"/>
          </a:xfrm>
          <a:prstGeom prst="rect">
            <a:avLst/>
          </a:prstGeom>
          <a:solidFill>
            <a:srgbClr val="FFFF00"/>
          </a:solidFill>
        </p:spPr>
        <p:txBody>
          <a:bodyPr wrap="none" rtlCol="0">
            <a:spAutoFit/>
          </a:bodyPr>
          <a:lstStyle/>
          <a:p>
            <a:r>
              <a:rPr lang="ja-JP" altLang="en-US" sz="3600" dirty="0">
                <a:latin typeface="+mj-ea"/>
                <a:ea typeface="+mj-ea"/>
              </a:rPr>
              <a:t>社会での取組み</a:t>
            </a:r>
          </a:p>
        </p:txBody>
      </p:sp>
      <p:sp>
        <p:nvSpPr>
          <p:cNvPr id="9" name="右矢印 8"/>
          <p:cNvSpPr/>
          <p:nvPr/>
        </p:nvSpPr>
        <p:spPr>
          <a:xfrm>
            <a:off x="1092201" y="5410200"/>
            <a:ext cx="1574800" cy="7239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スライド番号プレースホルダー 3"/>
          <p:cNvSpPr>
            <a:spLocks noGrp="1"/>
          </p:cNvSpPr>
          <p:nvPr>
            <p:ph type="sldNum" sz="quarter" idx="12"/>
          </p:nvPr>
        </p:nvSpPr>
        <p:spPr/>
        <p:txBody>
          <a:bodyPr/>
          <a:lstStyle/>
          <a:p>
            <a:fld id="{DF8AF3E8-5F72-4F77-8EA5-0D1F79AD4F61}" type="slidenum">
              <a:rPr kumimoji="1" lang="ja-JP" altLang="en-US" smtClean="0"/>
              <a:pPr/>
              <a:t>45</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2300" y="929432"/>
            <a:ext cx="8636000" cy="756000"/>
          </a:xfrm>
        </p:spPr>
        <p:txBody>
          <a:bodyPr>
            <a:noAutofit/>
          </a:bodyPr>
          <a:lstStyle/>
          <a:p>
            <a:pPr algn="ctr"/>
            <a:r>
              <a:rPr lang="ja-JP" altLang="en-US" sz="4800" b="1" dirty="0"/>
              <a:t>商習慣の廃止</a:t>
            </a:r>
          </a:p>
        </p:txBody>
      </p:sp>
      <p:pic>
        <p:nvPicPr>
          <p:cNvPr id="3" name="図 2" descr="3分の1ルール.jpg"/>
          <p:cNvPicPr>
            <a:picLocks noChangeAspect="1"/>
          </p:cNvPicPr>
          <p:nvPr/>
        </p:nvPicPr>
        <p:blipFill>
          <a:blip r:embed="rId3" cstate="print"/>
          <a:stretch>
            <a:fillRect/>
          </a:stretch>
        </p:blipFill>
        <p:spPr>
          <a:xfrm>
            <a:off x="1270000" y="1612150"/>
            <a:ext cx="7378700" cy="5228079"/>
          </a:xfrm>
          <a:prstGeom prst="rect">
            <a:avLst/>
          </a:prstGeom>
        </p:spPr>
      </p:pic>
      <p:sp>
        <p:nvSpPr>
          <p:cNvPr id="4" name="テキスト ボックス 3"/>
          <p:cNvSpPr txBox="1"/>
          <p:nvPr/>
        </p:nvSpPr>
        <p:spPr>
          <a:xfrm>
            <a:off x="640252" y="143009"/>
            <a:ext cx="3416320" cy="646331"/>
          </a:xfrm>
          <a:prstGeom prst="rect">
            <a:avLst/>
          </a:prstGeom>
          <a:solidFill>
            <a:srgbClr val="FFFF00"/>
          </a:solidFill>
        </p:spPr>
        <p:txBody>
          <a:bodyPr wrap="none" rtlCol="0">
            <a:spAutoFit/>
          </a:bodyPr>
          <a:lstStyle/>
          <a:p>
            <a:r>
              <a:rPr lang="ja-JP" altLang="en-US" sz="3600" dirty="0">
                <a:latin typeface="+mj-ea"/>
                <a:ea typeface="+mj-ea"/>
              </a:rPr>
              <a:t>社会での取組み</a:t>
            </a:r>
          </a:p>
        </p:txBody>
      </p:sp>
      <p:sp>
        <p:nvSpPr>
          <p:cNvPr id="5" name="スライド番号プレースホルダー 4"/>
          <p:cNvSpPr>
            <a:spLocks noGrp="1"/>
          </p:cNvSpPr>
          <p:nvPr>
            <p:ph type="sldNum" sz="quarter" idx="12"/>
          </p:nvPr>
        </p:nvSpPr>
        <p:spPr/>
        <p:txBody>
          <a:bodyPr/>
          <a:lstStyle/>
          <a:p>
            <a:fld id="{DF8AF3E8-5F72-4F77-8EA5-0D1F79AD4F61}" type="slidenum">
              <a:rPr kumimoji="1" lang="ja-JP" altLang="en-US" smtClean="0"/>
              <a:pPr/>
              <a:t>46</a:t>
            </a:fld>
            <a:endParaRPr kumimoji="1" lang="ja-JP"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txBox="1">
            <a:spLocks/>
          </p:cNvSpPr>
          <p:nvPr/>
        </p:nvSpPr>
        <p:spPr>
          <a:xfrm>
            <a:off x="381000" y="1022648"/>
            <a:ext cx="9144000" cy="828000"/>
          </a:xfrm>
          <a:prstGeom prst="rect">
            <a:avLst/>
          </a:prstGeom>
        </p:spPr>
        <p:txBody>
          <a:bodyPr vert="horz" lIns="91440" tIns="45720" rIns="91440" bIns="45720" rtlCol="0">
            <a:noAutofit/>
          </a:bodyPr>
          <a:lstStyle/>
          <a:p>
            <a:pPr algn="ctr" defTabSz="914395">
              <a:lnSpc>
                <a:spcPts val="7000"/>
              </a:lnSpc>
              <a:spcBef>
                <a:spcPct val="20000"/>
              </a:spcBef>
              <a:defRPr/>
            </a:pPr>
            <a:r>
              <a:rPr lang="ja-JP" altLang="en-US" sz="4800" b="1" dirty="0">
                <a:latin typeface="+mj-ea"/>
                <a:ea typeface="+mj-ea"/>
              </a:rPr>
              <a:t>家庭・企業・行政ができること</a:t>
            </a:r>
            <a:endParaRPr lang="en-US" altLang="ja-JP" sz="4800" b="1" dirty="0">
              <a:latin typeface="+mj-ea"/>
              <a:ea typeface="+mj-ea"/>
            </a:endParaRPr>
          </a:p>
        </p:txBody>
      </p:sp>
      <p:pic>
        <p:nvPicPr>
          <p:cNvPr id="8" name="図 7" descr="bousai_goods.png"/>
          <p:cNvPicPr>
            <a:picLocks noChangeAspect="1"/>
          </p:cNvPicPr>
          <p:nvPr/>
        </p:nvPicPr>
        <p:blipFill>
          <a:blip r:embed="rId3" cstate="print"/>
          <a:stretch>
            <a:fillRect/>
          </a:stretch>
        </p:blipFill>
        <p:spPr>
          <a:xfrm>
            <a:off x="7332217" y="1816413"/>
            <a:ext cx="1989584" cy="1830417"/>
          </a:xfrm>
          <a:prstGeom prst="rect">
            <a:avLst/>
          </a:prstGeom>
        </p:spPr>
      </p:pic>
      <p:grpSp>
        <p:nvGrpSpPr>
          <p:cNvPr id="9" name="グループ化 8"/>
          <p:cNvGrpSpPr/>
          <p:nvPr/>
        </p:nvGrpSpPr>
        <p:grpSpPr>
          <a:xfrm>
            <a:off x="5939363" y="2628902"/>
            <a:ext cx="1617139" cy="1130299"/>
            <a:chOff x="6116808" y="1698653"/>
            <a:chExt cx="1611450" cy="1126323"/>
          </a:xfrm>
        </p:grpSpPr>
        <p:pic>
          <p:nvPicPr>
            <p:cNvPr id="10" name="図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71804" y="1698653"/>
              <a:ext cx="1111743" cy="724856"/>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116808" y="1871935"/>
              <a:ext cx="846717" cy="694308"/>
            </a:xfrm>
            <a:prstGeom prst="rect">
              <a:avLst/>
            </a:prstGeom>
          </p:spPr>
        </p:pic>
        <p:pic>
          <p:nvPicPr>
            <p:cNvPr id="12" name="図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600095" y="1745720"/>
              <a:ext cx="788448" cy="788448"/>
            </a:xfrm>
            <a:prstGeom prst="rect">
              <a:avLst/>
            </a:prstGeom>
          </p:spPr>
        </p:pic>
        <p:pic>
          <p:nvPicPr>
            <p:cNvPr id="13" name="図 1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147742" y="2058050"/>
              <a:ext cx="580516" cy="609466"/>
            </a:xfrm>
            <a:prstGeom prst="rect">
              <a:avLst/>
            </a:prstGeom>
          </p:spPr>
        </p:pic>
        <p:pic>
          <p:nvPicPr>
            <p:cNvPr id="14" name="図 1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451739" y="2246050"/>
              <a:ext cx="717458" cy="514776"/>
            </a:xfrm>
            <a:prstGeom prst="rect">
              <a:avLst/>
            </a:prstGeom>
          </p:spPr>
        </p:pic>
        <p:pic>
          <p:nvPicPr>
            <p:cNvPr id="15" name="図 14"/>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928396" y="2282884"/>
              <a:ext cx="667190" cy="542092"/>
            </a:xfrm>
            <a:prstGeom prst="rect">
              <a:avLst/>
            </a:prstGeom>
          </p:spPr>
        </p:pic>
        <p:pic>
          <p:nvPicPr>
            <p:cNvPr id="16" name="図 15"/>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6212739" y="2302433"/>
              <a:ext cx="387356" cy="365083"/>
            </a:xfrm>
            <a:prstGeom prst="rect">
              <a:avLst/>
            </a:prstGeom>
          </p:spPr>
        </p:pic>
      </p:grpSp>
      <p:sp>
        <p:nvSpPr>
          <p:cNvPr id="7" name="テキスト ボックス 6"/>
          <p:cNvSpPr txBox="1"/>
          <p:nvPr/>
        </p:nvSpPr>
        <p:spPr>
          <a:xfrm>
            <a:off x="627552" y="143009"/>
            <a:ext cx="3416320" cy="646331"/>
          </a:xfrm>
          <a:prstGeom prst="rect">
            <a:avLst/>
          </a:prstGeom>
          <a:solidFill>
            <a:srgbClr val="FFFF00"/>
          </a:solidFill>
        </p:spPr>
        <p:txBody>
          <a:bodyPr wrap="none" rtlCol="0">
            <a:spAutoFit/>
          </a:bodyPr>
          <a:lstStyle/>
          <a:p>
            <a:r>
              <a:rPr lang="ja-JP" altLang="en-US" sz="3600" dirty="0">
                <a:latin typeface="+mj-ea"/>
                <a:ea typeface="+mj-ea"/>
              </a:rPr>
              <a:t>社会での取組み</a:t>
            </a:r>
          </a:p>
        </p:txBody>
      </p:sp>
      <p:sp>
        <p:nvSpPr>
          <p:cNvPr id="18" name="タイトル 1"/>
          <p:cNvSpPr>
            <a:spLocks noGrp="1"/>
          </p:cNvSpPr>
          <p:nvPr>
            <p:ph type="title"/>
          </p:nvPr>
        </p:nvSpPr>
        <p:spPr>
          <a:xfrm>
            <a:off x="3498853" y="3717930"/>
            <a:ext cx="5645149" cy="1325563"/>
          </a:xfrm>
        </p:spPr>
        <p:txBody>
          <a:bodyPr>
            <a:noAutofit/>
          </a:bodyPr>
          <a:lstStyle/>
          <a:p>
            <a:r>
              <a:rPr lang="ja-JP" altLang="en-US" sz="8000" dirty="0"/>
              <a:t>フードバンク</a:t>
            </a:r>
          </a:p>
        </p:txBody>
      </p:sp>
      <p:sp>
        <p:nvSpPr>
          <p:cNvPr id="76802" name="コンテンツ プレースホルダー 2"/>
          <p:cNvSpPr>
            <a:spLocks noGrp="1"/>
          </p:cNvSpPr>
          <p:nvPr>
            <p:ph idx="1"/>
          </p:nvPr>
        </p:nvSpPr>
        <p:spPr>
          <a:xfrm>
            <a:off x="622301" y="2156048"/>
            <a:ext cx="8661400" cy="1514252"/>
          </a:xfrm>
        </p:spPr>
        <p:txBody>
          <a:bodyPr>
            <a:noAutofit/>
          </a:bodyPr>
          <a:lstStyle/>
          <a:p>
            <a:pPr marL="0" indent="0">
              <a:lnSpc>
                <a:spcPct val="100000"/>
              </a:lnSpc>
              <a:buNone/>
            </a:pPr>
            <a:r>
              <a:rPr lang="ja-JP" altLang="en-US" sz="3600" dirty="0">
                <a:latin typeface="+mn-ea"/>
              </a:rPr>
              <a:t>①災害備蓄食品寄贈・消費</a:t>
            </a:r>
            <a:endParaRPr lang="en-US" altLang="ja-JP" sz="3600" dirty="0">
              <a:latin typeface="+mn-ea"/>
            </a:endParaRPr>
          </a:p>
          <a:p>
            <a:pPr marL="0" indent="0">
              <a:lnSpc>
                <a:spcPct val="100000"/>
              </a:lnSpc>
              <a:buNone/>
            </a:pPr>
            <a:r>
              <a:rPr lang="ja-JP" altLang="en-US" sz="3600" dirty="0">
                <a:latin typeface="+mn-ea"/>
              </a:rPr>
              <a:t>②余剰生産品等寄贈・消費</a:t>
            </a:r>
            <a:endParaRPr lang="en-US" altLang="ja-JP" sz="3600" dirty="0">
              <a:latin typeface="+mn-ea"/>
            </a:endParaRPr>
          </a:p>
        </p:txBody>
      </p:sp>
      <p:sp>
        <p:nvSpPr>
          <p:cNvPr id="17" name="右矢印 16"/>
          <p:cNvSpPr/>
          <p:nvPr/>
        </p:nvSpPr>
        <p:spPr>
          <a:xfrm>
            <a:off x="1714500" y="3917569"/>
            <a:ext cx="1295400" cy="71793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9" name="グループ化 32"/>
          <p:cNvGrpSpPr/>
          <p:nvPr/>
        </p:nvGrpSpPr>
        <p:grpSpPr>
          <a:xfrm>
            <a:off x="1184758" y="4942769"/>
            <a:ext cx="7524347" cy="1790731"/>
            <a:chOff x="221490" y="3573016"/>
            <a:chExt cx="8690575" cy="2068283"/>
          </a:xfrm>
        </p:grpSpPr>
        <p:grpSp>
          <p:nvGrpSpPr>
            <p:cNvPr id="20" name="グループ化 11"/>
            <p:cNvGrpSpPr/>
            <p:nvPr/>
          </p:nvGrpSpPr>
          <p:grpSpPr>
            <a:xfrm>
              <a:off x="6050946" y="4598051"/>
              <a:ext cx="2520000" cy="984990"/>
              <a:chOff x="3491880" y="4221088"/>
              <a:chExt cx="2952264" cy="972000"/>
            </a:xfrm>
          </p:grpSpPr>
          <p:pic>
            <p:nvPicPr>
              <p:cNvPr id="41" name="図 6" descr="ojisan05.jpg"/>
              <p:cNvPicPr>
                <a:picLocks noChangeAspect="1"/>
              </p:cNvPicPr>
              <p:nvPr/>
            </p:nvPicPr>
            <p:blipFill>
              <a:blip r:embed="rId11" cstate="print">
                <a:clrChange>
                  <a:clrFrom>
                    <a:srgbClr val="FFFFFF"/>
                  </a:clrFrom>
                  <a:clrTo>
                    <a:srgbClr val="FFFFFF">
                      <a:alpha val="0"/>
                    </a:srgbClr>
                  </a:clrTo>
                </a:clrChange>
              </a:blip>
              <a:stretch>
                <a:fillRect/>
              </a:stretch>
            </p:blipFill>
            <p:spPr>
              <a:xfrm>
                <a:off x="3491880" y="4221088"/>
                <a:ext cx="972000" cy="972000"/>
              </a:xfrm>
              <a:prstGeom prst="rect">
                <a:avLst/>
              </a:prstGeom>
            </p:spPr>
          </p:pic>
          <p:pic>
            <p:nvPicPr>
              <p:cNvPr id="42" name="図 7" descr="woman06.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4355976" y="4221088"/>
                <a:ext cx="972000" cy="972000"/>
              </a:xfrm>
              <a:prstGeom prst="rect">
                <a:avLst/>
              </a:prstGeom>
            </p:spPr>
          </p:pic>
          <p:pic>
            <p:nvPicPr>
              <p:cNvPr id="43" name="図 8" descr="boy11.jpg"/>
              <p:cNvPicPr>
                <a:picLocks noChangeAspect="1"/>
              </p:cNvPicPr>
              <p:nvPr/>
            </p:nvPicPr>
            <p:blipFill>
              <a:blip r:embed="rId13" cstate="print">
                <a:clrChange>
                  <a:clrFrom>
                    <a:srgbClr val="FFFFFF"/>
                  </a:clrFrom>
                  <a:clrTo>
                    <a:srgbClr val="FFFFFF">
                      <a:alpha val="0"/>
                    </a:srgbClr>
                  </a:clrTo>
                </a:clrChange>
              </a:blip>
              <a:stretch>
                <a:fillRect/>
              </a:stretch>
            </p:blipFill>
            <p:spPr>
              <a:xfrm>
                <a:off x="5292080" y="4609068"/>
                <a:ext cx="576000" cy="576000"/>
              </a:xfrm>
              <a:prstGeom prst="rect">
                <a:avLst/>
              </a:prstGeom>
            </p:spPr>
          </p:pic>
          <p:pic>
            <p:nvPicPr>
              <p:cNvPr id="44" name="図 9" descr="girl11.jpg"/>
              <p:cNvPicPr>
                <a:picLocks noChangeAspect="1"/>
              </p:cNvPicPr>
              <p:nvPr/>
            </p:nvPicPr>
            <p:blipFill>
              <a:blip r:embed="rId14" cstate="print">
                <a:clrChange>
                  <a:clrFrom>
                    <a:srgbClr val="FFFFFF"/>
                  </a:clrFrom>
                  <a:clrTo>
                    <a:srgbClr val="FFFFFF">
                      <a:alpha val="0"/>
                    </a:srgbClr>
                  </a:clrTo>
                </a:clrChange>
              </a:blip>
              <a:stretch>
                <a:fillRect/>
              </a:stretch>
            </p:blipFill>
            <p:spPr>
              <a:xfrm>
                <a:off x="5868144" y="4609068"/>
                <a:ext cx="576000" cy="576000"/>
              </a:xfrm>
              <a:prstGeom prst="rect">
                <a:avLst/>
              </a:prstGeom>
            </p:spPr>
          </p:pic>
        </p:grpSp>
        <p:pic>
          <p:nvPicPr>
            <p:cNvPr id="21" name="図 20" descr="フードバンク岡山_ロゴ赤.png"/>
            <p:cNvPicPr>
              <a:picLocks noChangeAspect="1"/>
            </p:cNvPicPr>
            <p:nvPr/>
          </p:nvPicPr>
          <p:blipFill>
            <a:blip r:embed="rId15" cstate="print"/>
            <a:stretch>
              <a:fillRect/>
            </a:stretch>
          </p:blipFill>
          <p:spPr>
            <a:xfrm>
              <a:off x="4111275" y="4742012"/>
              <a:ext cx="821803" cy="825471"/>
            </a:xfrm>
            <a:prstGeom prst="rect">
              <a:avLst/>
            </a:prstGeom>
          </p:spPr>
        </p:pic>
        <p:pic>
          <p:nvPicPr>
            <p:cNvPr id="22" name="図 21" descr="mark_arrow_left.png"/>
            <p:cNvPicPr>
              <a:picLocks noChangeAspect="1"/>
            </p:cNvPicPr>
            <p:nvPr/>
          </p:nvPicPr>
          <p:blipFill>
            <a:blip r:embed="rId16" cstate="print"/>
            <a:stretch>
              <a:fillRect/>
            </a:stretch>
          </p:blipFill>
          <p:spPr>
            <a:xfrm>
              <a:off x="3102647" y="4742012"/>
              <a:ext cx="851704" cy="779331"/>
            </a:xfrm>
            <a:prstGeom prst="rect">
              <a:avLst/>
            </a:prstGeom>
          </p:spPr>
        </p:pic>
        <p:pic>
          <p:nvPicPr>
            <p:cNvPr id="23" name="図 22" descr="mark_arrow_left.png"/>
            <p:cNvPicPr>
              <a:picLocks noChangeAspect="1"/>
            </p:cNvPicPr>
            <p:nvPr/>
          </p:nvPicPr>
          <p:blipFill>
            <a:blip r:embed="rId16" cstate="print"/>
            <a:stretch>
              <a:fillRect/>
            </a:stretch>
          </p:blipFill>
          <p:spPr>
            <a:xfrm>
              <a:off x="5096162" y="4765859"/>
              <a:ext cx="851704" cy="779331"/>
            </a:xfrm>
            <a:prstGeom prst="rect">
              <a:avLst/>
            </a:prstGeom>
          </p:spPr>
        </p:pic>
        <p:grpSp>
          <p:nvGrpSpPr>
            <p:cNvPr id="24" name="グループ化 20"/>
            <p:cNvGrpSpPr/>
            <p:nvPr/>
          </p:nvGrpSpPr>
          <p:grpSpPr>
            <a:xfrm>
              <a:off x="6657076" y="3573016"/>
              <a:ext cx="2254989" cy="1148003"/>
              <a:chOff x="6228184" y="4365104"/>
              <a:chExt cx="2092846" cy="1060723"/>
            </a:xfrm>
          </p:grpSpPr>
          <p:pic>
            <p:nvPicPr>
              <p:cNvPr id="39" name="図 38" descr="fukidashi_bw03.png"/>
              <p:cNvPicPr>
                <a:picLocks noChangeAspect="1"/>
              </p:cNvPicPr>
              <p:nvPr/>
            </p:nvPicPr>
            <p:blipFill>
              <a:blip r:embed="rId17" cstate="print">
                <a:clrChange>
                  <a:clrFrom>
                    <a:srgbClr val="000000">
                      <a:alpha val="0"/>
                    </a:srgbClr>
                  </a:clrFrom>
                  <a:clrTo>
                    <a:srgbClr val="000000">
                      <a:alpha val="0"/>
                    </a:srgbClr>
                  </a:clrTo>
                </a:clrChange>
              </a:blip>
              <a:stretch>
                <a:fillRect/>
              </a:stretch>
            </p:blipFill>
            <p:spPr>
              <a:xfrm>
                <a:off x="6228184" y="4365104"/>
                <a:ext cx="2092846" cy="1060723"/>
              </a:xfrm>
              <a:prstGeom prst="rect">
                <a:avLst/>
              </a:prstGeom>
            </p:spPr>
          </p:pic>
          <p:sp>
            <p:nvSpPr>
              <p:cNvPr id="40" name="テキスト ボックス 39"/>
              <p:cNvSpPr txBox="1"/>
              <p:nvPr/>
            </p:nvSpPr>
            <p:spPr>
              <a:xfrm>
                <a:off x="6377590" y="4647230"/>
                <a:ext cx="1756167" cy="426990"/>
              </a:xfrm>
              <a:prstGeom prst="rect">
                <a:avLst/>
              </a:prstGeom>
              <a:noFill/>
              <a:ln>
                <a:noFill/>
              </a:ln>
            </p:spPr>
            <p:txBody>
              <a:bodyPr wrap="square" rtlCol="0">
                <a:spAutoFit/>
              </a:bodyPr>
              <a:lstStyle/>
              <a:p>
                <a:pPr algn="ctr"/>
                <a:r>
                  <a:rPr lang="ja-JP" altLang="en-US" sz="2000" b="1" dirty="0">
                    <a:latin typeface="+mn-ea"/>
                  </a:rPr>
                  <a:t>ありがとう！</a:t>
                </a:r>
              </a:p>
            </p:txBody>
          </p:sp>
        </p:grpSp>
        <p:grpSp>
          <p:nvGrpSpPr>
            <p:cNvPr id="25" name="グループ化 23"/>
            <p:cNvGrpSpPr/>
            <p:nvPr/>
          </p:nvGrpSpPr>
          <p:grpSpPr>
            <a:xfrm>
              <a:off x="221490" y="3573016"/>
              <a:ext cx="2265434" cy="1148003"/>
              <a:chOff x="457850" y="4365104"/>
              <a:chExt cx="2102540" cy="1060723"/>
            </a:xfrm>
          </p:grpSpPr>
          <p:pic>
            <p:nvPicPr>
              <p:cNvPr id="37" name="図 36" descr="fukidashi_bw03.png"/>
              <p:cNvPicPr>
                <a:picLocks noChangeAspect="1"/>
              </p:cNvPicPr>
              <p:nvPr/>
            </p:nvPicPr>
            <p:blipFill>
              <a:blip r:embed="rId17" cstate="print">
                <a:clrChange>
                  <a:clrFrom>
                    <a:srgbClr val="000000">
                      <a:alpha val="0"/>
                    </a:srgbClr>
                  </a:clrFrom>
                  <a:clrTo>
                    <a:srgbClr val="000000">
                      <a:alpha val="0"/>
                    </a:srgbClr>
                  </a:clrTo>
                </a:clrChange>
              </a:blip>
              <a:stretch>
                <a:fillRect/>
              </a:stretch>
            </p:blipFill>
            <p:spPr>
              <a:xfrm flipH="1">
                <a:off x="457850" y="4365104"/>
                <a:ext cx="2102540" cy="1060723"/>
              </a:xfrm>
              <a:prstGeom prst="rect">
                <a:avLst/>
              </a:prstGeom>
            </p:spPr>
          </p:pic>
          <p:sp>
            <p:nvSpPr>
              <p:cNvPr id="38" name="テキスト ボックス 37"/>
              <p:cNvSpPr txBox="1"/>
              <p:nvPr/>
            </p:nvSpPr>
            <p:spPr>
              <a:xfrm>
                <a:off x="535612" y="4642119"/>
                <a:ext cx="1878691" cy="426990"/>
              </a:xfrm>
              <a:prstGeom prst="rect">
                <a:avLst/>
              </a:prstGeom>
              <a:noFill/>
              <a:ln>
                <a:noFill/>
              </a:ln>
            </p:spPr>
            <p:txBody>
              <a:bodyPr wrap="square" rtlCol="0">
                <a:spAutoFit/>
              </a:bodyPr>
              <a:lstStyle/>
              <a:p>
                <a:pPr algn="ctr"/>
                <a:r>
                  <a:rPr lang="ja-JP" altLang="en-US" sz="2000" b="1" dirty="0">
                    <a:latin typeface="+mn-ea"/>
                  </a:rPr>
                  <a:t>もったいない</a:t>
                </a:r>
              </a:p>
            </p:txBody>
          </p:sp>
        </p:grpSp>
        <p:grpSp>
          <p:nvGrpSpPr>
            <p:cNvPr id="26" name="グループ化 25"/>
            <p:cNvGrpSpPr/>
            <p:nvPr/>
          </p:nvGrpSpPr>
          <p:grpSpPr>
            <a:xfrm>
              <a:off x="2637126" y="3650949"/>
              <a:ext cx="1553922" cy="1402796"/>
              <a:chOff x="2699792" y="4437112"/>
              <a:chExt cx="1442189" cy="1296144"/>
            </a:xfrm>
          </p:grpSpPr>
          <p:pic>
            <p:nvPicPr>
              <p:cNvPr id="35" name="図 34" descr="mark_heart2.jpg"/>
              <p:cNvPicPr>
                <a:picLocks noChangeAspect="1"/>
              </p:cNvPicPr>
              <p:nvPr/>
            </p:nvPicPr>
            <p:blipFill>
              <a:blip r:embed="rId18" cstate="print">
                <a:clrChange>
                  <a:clrFrom>
                    <a:srgbClr val="FFFFFF"/>
                  </a:clrFrom>
                  <a:clrTo>
                    <a:srgbClr val="FFFFFF">
                      <a:alpha val="0"/>
                    </a:srgbClr>
                  </a:clrTo>
                </a:clrChange>
              </a:blip>
              <a:stretch>
                <a:fillRect/>
              </a:stretch>
            </p:blipFill>
            <p:spPr>
              <a:xfrm>
                <a:off x="2699792" y="4437112"/>
                <a:ext cx="1442189" cy="1296144"/>
              </a:xfrm>
              <a:prstGeom prst="rect">
                <a:avLst/>
              </a:prstGeom>
            </p:spPr>
          </p:pic>
          <p:sp>
            <p:nvSpPr>
              <p:cNvPr id="36" name="テキスト ボックス 35"/>
              <p:cNvSpPr txBox="1"/>
              <p:nvPr/>
            </p:nvSpPr>
            <p:spPr>
              <a:xfrm>
                <a:off x="2893782" y="4846331"/>
                <a:ext cx="1008112" cy="558371"/>
              </a:xfrm>
              <a:prstGeom prst="rect">
                <a:avLst/>
              </a:prstGeom>
              <a:noFill/>
              <a:ln>
                <a:noFill/>
              </a:ln>
            </p:spPr>
            <p:txBody>
              <a:bodyPr wrap="square" rtlCol="0">
                <a:spAutoFit/>
              </a:bodyPr>
              <a:lstStyle/>
              <a:p>
                <a:pPr algn="ctr"/>
                <a:r>
                  <a:rPr lang="ja-JP" altLang="en-US" sz="1400" b="1" dirty="0">
                    <a:latin typeface="+mn-ea"/>
                  </a:rPr>
                  <a:t>食品の</a:t>
                </a:r>
                <a:endParaRPr lang="en-US" altLang="ja-JP" sz="1400" b="1" dirty="0">
                  <a:latin typeface="+mn-ea"/>
                </a:endParaRPr>
              </a:p>
              <a:p>
                <a:pPr algn="ctr"/>
                <a:r>
                  <a:rPr lang="ja-JP" altLang="en-US" sz="1400" b="1" dirty="0">
                    <a:latin typeface="+mn-ea"/>
                  </a:rPr>
                  <a:t>寄付</a:t>
                </a:r>
              </a:p>
            </p:txBody>
          </p:sp>
        </p:grpSp>
        <p:grpSp>
          <p:nvGrpSpPr>
            <p:cNvPr id="27" name="グループ化 27"/>
            <p:cNvGrpSpPr/>
            <p:nvPr/>
          </p:nvGrpSpPr>
          <p:grpSpPr>
            <a:xfrm>
              <a:off x="4654383" y="3650949"/>
              <a:ext cx="1553922" cy="1402796"/>
              <a:chOff x="4572000" y="4437112"/>
              <a:chExt cx="1442189" cy="1296144"/>
            </a:xfrm>
          </p:grpSpPr>
          <p:pic>
            <p:nvPicPr>
              <p:cNvPr id="33" name="図 32" descr="mark_heart2.jpg"/>
              <p:cNvPicPr>
                <a:picLocks noChangeAspect="1"/>
              </p:cNvPicPr>
              <p:nvPr/>
            </p:nvPicPr>
            <p:blipFill>
              <a:blip r:embed="rId18" cstate="print">
                <a:clrChange>
                  <a:clrFrom>
                    <a:srgbClr val="FFFFFF"/>
                  </a:clrFrom>
                  <a:clrTo>
                    <a:srgbClr val="FFFFFF">
                      <a:alpha val="0"/>
                    </a:srgbClr>
                  </a:clrTo>
                </a:clrChange>
              </a:blip>
              <a:stretch>
                <a:fillRect/>
              </a:stretch>
            </p:blipFill>
            <p:spPr>
              <a:xfrm flipH="1">
                <a:off x="4572000" y="4437112"/>
                <a:ext cx="1442189" cy="1296144"/>
              </a:xfrm>
              <a:prstGeom prst="rect">
                <a:avLst/>
              </a:prstGeom>
            </p:spPr>
          </p:pic>
          <p:sp>
            <p:nvSpPr>
              <p:cNvPr id="34" name="テキスト ボックス 33"/>
              <p:cNvSpPr txBox="1"/>
              <p:nvPr/>
            </p:nvSpPr>
            <p:spPr>
              <a:xfrm>
                <a:off x="4832091" y="4869160"/>
                <a:ext cx="1008112" cy="558371"/>
              </a:xfrm>
              <a:prstGeom prst="rect">
                <a:avLst/>
              </a:prstGeom>
              <a:noFill/>
              <a:ln>
                <a:noFill/>
              </a:ln>
            </p:spPr>
            <p:txBody>
              <a:bodyPr wrap="square" rtlCol="0">
                <a:spAutoFit/>
              </a:bodyPr>
              <a:lstStyle/>
              <a:p>
                <a:pPr algn="ctr"/>
                <a:r>
                  <a:rPr lang="ja-JP" altLang="en-US" sz="1400" b="1" dirty="0">
                    <a:latin typeface="+mn-ea"/>
                  </a:rPr>
                  <a:t>無償で</a:t>
                </a:r>
                <a:endParaRPr lang="en-US" altLang="ja-JP" sz="1400" b="1" dirty="0">
                  <a:latin typeface="+mn-ea"/>
                </a:endParaRPr>
              </a:p>
              <a:p>
                <a:pPr algn="ctr"/>
                <a:r>
                  <a:rPr lang="ja-JP" altLang="en-US" sz="1400" b="1" dirty="0">
                    <a:latin typeface="+mn-ea"/>
                  </a:rPr>
                  <a:t>譲渡</a:t>
                </a:r>
                <a:endParaRPr lang="en-US" altLang="ja-JP" sz="1400" b="1" dirty="0">
                  <a:latin typeface="+mn-ea"/>
                </a:endParaRPr>
              </a:p>
            </p:txBody>
          </p:sp>
        </p:grpSp>
        <p:grpSp>
          <p:nvGrpSpPr>
            <p:cNvPr id="28" name="グループ化 31"/>
            <p:cNvGrpSpPr/>
            <p:nvPr/>
          </p:nvGrpSpPr>
          <p:grpSpPr>
            <a:xfrm>
              <a:off x="416110" y="4766805"/>
              <a:ext cx="2520675" cy="874494"/>
              <a:chOff x="-48454" y="4766805"/>
              <a:chExt cx="2846177" cy="874494"/>
            </a:xfrm>
          </p:grpSpPr>
          <p:grpSp>
            <p:nvGrpSpPr>
              <p:cNvPr id="29" name="グループ化 10"/>
              <p:cNvGrpSpPr/>
              <p:nvPr/>
            </p:nvGrpSpPr>
            <p:grpSpPr>
              <a:xfrm>
                <a:off x="805823" y="4766805"/>
                <a:ext cx="1991900" cy="870814"/>
                <a:chOff x="856031" y="2731822"/>
                <a:chExt cx="1848676" cy="804606"/>
              </a:xfrm>
            </p:grpSpPr>
            <p:pic>
              <p:nvPicPr>
                <p:cNvPr id="31" name="図 30" descr="job_syujyutsushitsu_kangoshi2.jpg"/>
                <p:cNvPicPr>
                  <a:picLocks noChangeAspect="1"/>
                </p:cNvPicPr>
                <p:nvPr/>
              </p:nvPicPr>
              <p:blipFill>
                <a:blip r:embed="rId19" cstate="print">
                  <a:clrChange>
                    <a:clrFrom>
                      <a:srgbClr val="FFFFFF"/>
                    </a:clrFrom>
                    <a:clrTo>
                      <a:srgbClr val="FFFFFF">
                        <a:alpha val="0"/>
                      </a:srgbClr>
                    </a:clrTo>
                  </a:clrChange>
                </a:blip>
                <a:stretch>
                  <a:fillRect/>
                </a:stretch>
              </p:blipFill>
              <p:spPr>
                <a:xfrm>
                  <a:off x="1811411" y="2739503"/>
                  <a:ext cx="893296" cy="777322"/>
                </a:xfrm>
                <a:prstGeom prst="rect">
                  <a:avLst/>
                </a:prstGeom>
              </p:spPr>
            </p:pic>
            <p:pic>
              <p:nvPicPr>
                <p:cNvPr id="32" name="図 31" descr="job_kome_nouka2.jpg"/>
                <p:cNvPicPr>
                  <a:picLocks noChangeAspect="1"/>
                </p:cNvPicPr>
                <p:nvPr/>
              </p:nvPicPr>
              <p:blipFill>
                <a:blip r:embed="rId20" cstate="print">
                  <a:clrChange>
                    <a:clrFrom>
                      <a:srgbClr val="FFFFFB"/>
                    </a:clrFrom>
                    <a:clrTo>
                      <a:srgbClr val="FFFFFB">
                        <a:alpha val="0"/>
                      </a:srgbClr>
                    </a:clrTo>
                  </a:clrChange>
                </a:blip>
                <a:stretch>
                  <a:fillRect/>
                </a:stretch>
              </p:blipFill>
              <p:spPr>
                <a:xfrm>
                  <a:off x="856031" y="2731822"/>
                  <a:ext cx="943150" cy="804606"/>
                </a:xfrm>
                <a:prstGeom prst="rect">
                  <a:avLst/>
                </a:prstGeom>
              </p:spPr>
            </p:pic>
          </p:grpSp>
          <p:pic>
            <p:nvPicPr>
              <p:cNvPr id="30" name="図 29" descr="job_chef2.jpg"/>
              <p:cNvPicPr>
                <a:picLocks noChangeAspect="1"/>
              </p:cNvPicPr>
              <p:nvPr/>
            </p:nvPicPr>
            <p:blipFill>
              <a:blip r:embed="rId21" cstate="print">
                <a:clrChange>
                  <a:clrFrom>
                    <a:srgbClr val="FFFFFF"/>
                  </a:clrFrom>
                  <a:clrTo>
                    <a:srgbClr val="FFFFFF">
                      <a:alpha val="0"/>
                    </a:srgbClr>
                  </a:clrTo>
                </a:clrChange>
              </a:blip>
              <a:stretch>
                <a:fillRect/>
              </a:stretch>
            </p:blipFill>
            <p:spPr>
              <a:xfrm>
                <a:off x="-48454" y="4819186"/>
                <a:ext cx="976125" cy="822113"/>
              </a:xfrm>
              <a:prstGeom prst="rect">
                <a:avLst/>
              </a:prstGeom>
            </p:spPr>
          </p:pic>
        </p:grpSp>
      </p:grpSp>
      <p:sp>
        <p:nvSpPr>
          <p:cNvPr id="2" name="スライド番号プレースホルダー 1"/>
          <p:cNvSpPr>
            <a:spLocks noGrp="1"/>
          </p:cNvSpPr>
          <p:nvPr>
            <p:ph type="sldNum" sz="quarter" idx="12"/>
          </p:nvPr>
        </p:nvSpPr>
        <p:spPr/>
        <p:txBody>
          <a:bodyPr/>
          <a:lstStyle/>
          <a:p>
            <a:fld id="{DF8AF3E8-5F72-4F77-8EA5-0D1F79AD4F61}" type="slidenum">
              <a:rPr kumimoji="1" lang="ja-JP" altLang="en-US" smtClean="0"/>
              <a:pPr/>
              <a:t>47</a:t>
            </a:fld>
            <a:endParaRPr kumimoji="1" lang="ja-JP" altLang="en-US"/>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stretch>
            <a:fillRect/>
          </a:stretch>
        </p:blipFill>
        <p:spPr>
          <a:xfrm>
            <a:off x="4941854" y="2707896"/>
            <a:ext cx="4205857" cy="2803905"/>
          </a:xfrm>
          <a:prstGeom prst="rect">
            <a:avLst/>
          </a:prstGeom>
        </p:spPr>
      </p:pic>
      <p:pic>
        <p:nvPicPr>
          <p:cNvPr id="8" name="図 7"/>
          <p:cNvPicPr>
            <a:picLocks noChangeAspect="1"/>
          </p:cNvPicPr>
          <p:nvPr/>
        </p:nvPicPr>
        <p:blipFill>
          <a:blip r:embed="rId4" cstate="print"/>
          <a:stretch>
            <a:fillRect/>
          </a:stretch>
        </p:blipFill>
        <p:spPr>
          <a:xfrm>
            <a:off x="792653" y="2694778"/>
            <a:ext cx="3981659" cy="2817023"/>
          </a:xfrm>
          <a:prstGeom prst="rect">
            <a:avLst/>
          </a:prstGeom>
        </p:spPr>
      </p:pic>
      <p:sp>
        <p:nvSpPr>
          <p:cNvPr id="11" name="テキスト ボックス 10"/>
          <p:cNvSpPr txBox="1"/>
          <p:nvPr/>
        </p:nvSpPr>
        <p:spPr>
          <a:xfrm>
            <a:off x="627552" y="143009"/>
            <a:ext cx="5434501" cy="646331"/>
          </a:xfrm>
          <a:prstGeom prst="rect">
            <a:avLst/>
          </a:prstGeom>
          <a:solidFill>
            <a:srgbClr val="FFFF00"/>
          </a:solidFill>
        </p:spPr>
        <p:txBody>
          <a:bodyPr wrap="none" rtlCol="0">
            <a:spAutoFit/>
          </a:bodyPr>
          <a:lstStyle/>
          <a:p>
            <a:r>
              <a:rPr lang="ja-JP" altLang="en-US" sz="3600" dirty="0">
                <a:latin typeface="+mj-ea"/>
                <a:ea typeface="+mj-ea"/>
              </a:rPr>
              <a:t>食べ物があることへの感謝</a:t>
            </a:r>
          </a:p>
        </p:txBody>
      </p:sp>
      <p:sp>
        <p:nvSpPr>
          <p:cNvPr id="14" name="テキスト ボックス 13"/>
          <p:cNvSpPr txBox="1"/>
          <p:nvPr/>
        </p:nvSpPr>
        <p:spPr>
          <a:xfrm>
            <a:off x="647700" y="923166"/>
            <a:ext cx="8692860" cy="1754326"/>
          </a:xfrm>
          <a:prstGeom prst="rect">
            <a:avLst/>
          </a:prstGeom>
          <a:noFill/>
        </p:spPr>
        <p:txBody>
          <a:bodyPr wrap="square" rtlCol="0">
            <a:spAutoFit/>
          </a:bodyPr>
          <a:lstStyle/>
          <a:p>
            <a:r>
              <a:rPr lang="ja-JP" altLang="en-US" sz="3600" dirty="0"/>
              <a:t>知っていますか？わたしたちがロスを出している一方で満足な食べ物がないひとたちがいることを。</a:t>
            </a:r>
            <a:endParaRPr lang="en-US" altLang="ja-JP" sz="3600" dirty="0"/>
          </a:p>
        </p:txBody>
      </p:sp>
      <p:sp>
        <p:nvSpPr>
          <p:cNvPr id="9" name="テキスト ボックス 8"/>
          <p:cNvSpPr txBox="1"/>
          <p:nvPr/>
        </p:nvSpPr>
        <p:spPr>
          <a:xfrm>
            <a:off x="647702" y="5708894"/>
            <a:ext cx="8877298" cy="830997"/>
          </a:xfrm>
          <a:prstGeom prst="rect">
            <a:avLst/>
          </a:prstGeom>
          <a:noFill/>
        </p:spPr>
        <p:txBody>
          <a:bodyPr wrap="square" rtlCol="0">
            <a:spAutoFit/>
          </a:bodyPr>
          <a:lstStyle/>
          <a:p>
            <a:r>
              <a:rPr lang="ja-JP" altLang="en-US" sz="2400" dirty="0">
                <a:latin typeface="+mn-ea"/>
              </a:rPr>
              <a:t>栄養不良により途上国では</a:t>
            </a:r>
            <a:r>
              <a:rPr lang="en-US" altLang="ja-JP" sz="2400" dirty="0">
                <a:latin typeface="+mn-ea"/>
              </a:rPr>
              <a:t>5</a:t>
            </a:r>
            <a:r>
              <a:rPr lang="ja-JP" altLang="en-US" sz="2400" dirty="0">
                <a:latin typeface="+mn-ea"/>
              </a:rPr>
              <a:t>歳になる前に命を落とす子供の数は</a:t>
            </a:r>
            <a:endParaRPr lang="en-US" altLang="ja-JP" sz="2400" dirty="0">
              <a:latin typeface="+mn-ea"/>
            </a:endParaRPr>
          </a:p>
          <a:p>
            <a:r>
              <a:rPr lang="en-US" altLang="ja-JP" sz="2400" dirty="0">
                <a:solidFill>
                  <a:srgbClr val="FF0000"/>
                </a:solidFill>
                <a:latin typeface="+mn-ea"/>
              </a:rPr>
              <a:t>1</a:t>
            </a:r>
            <a:r>
              <a:rPr lang="ja-JP" altLang="en-US" sz="2400" dirty="0">
                <a:solidFill>
                  <a:srgbClr val="FF0000"/>
                </a:solidFill>
                <a:latin typeface="+mn-ea"/>
              </a:rPr>
              <a:t>年で</a:t>
            </a:r>
            <a:r>
              <a:rPr lang="en-US" altLang="ja-JP" sz="2400" dirty="0">
                <a:solidFill>
                  <a:srgbClr val="FF0000"/>
                </a:solidFill>
                <a:latin typeface="+mn-ea"/>
              </a:rPr>
              <a:t>500</a:t>
            </a:r>
            <a:r>
              <a:rPr lang="ja-JP" altLang="en-US" sz="2400" dirty="0">
                <a:solidFill>
                  <a:srgbClr val="FF0000"/>
                </a:solidFill>
                <a:latin typeface="+mn-ea"/>
              </a:rPr>
              <a:t>万人</a:t>
            </a:r>
            <a:r>
              <a:rPr lang="ja-JP" altLang="en-US" sz="2400" dirty="0">
                <a:latin typeface="+mn-ea"/>
              </a:rPr>
              <a:t>です。</a:t>
            </a:r>
          </a:p>
        </p:txBody>
      </p:sp>
      <p:sp>
        <p:nvSpPr>
          <p:cNvPr id="24" name="テキスト ボックス 23"/>
          <p:cNvSpPr txBox="1"/>
          <p:nvPr/>
        </p:nvSpPr>
        <p:spPr>
          <a:xfrm>
            <a:off x="6121401" y="6194848"/>
            <a:ext cx="2925269" cy="307777"/>
          </a:xfrm>
          <a:prstGeom prst="rect">
            <a:avLst/>
          </a:prstGeom>
          <a:noFill/>
        </p:spPr>
        <p:txBody>
          <a:bodyPr wrap="square" rtlCol="0">
            <a:spAutoFit/>
          </a:bodyPr>
          <a:lstStyle/>
          <a:p>
            <a:pPr algn="r"/>
            <a:r>
              <a:rPr lang="ja-JP" altLang="en-US" sz="1400" dirty="0">
                <a:latin typeface="+mn-ea"/>
              </a:rPr>
              <a:t>出典：</a:t>
            </a:r>
            <a:r>
              <a:rPr lang="en-US" altLang="ja-JP" sz="1400" dirty="0">
                <a:latin typeface="+mn-ea"/>
              </a:rPr>
              <a:t>WFP(</a:t>
            </a:r>
            <a:r>
              <a:rPr lang="ja-JP" altLang="en-US" sz="1400" dirty="0">
                <a:latin typeface="+mn-ea"/>
              </a:rPr>
              <a:t>国連世界食料計画より）</a:t>
            </a:r>
          </a:p>
        </p:txBody>
      </p:sp>
      <p:sp>
        <p:nvSpPr>
          <p:cNvPr id="2" name="スライド番号プレースホルダー 1"/>
          <p:cNvSpPr>
            <a:spLocks noGrp="1"/>
          </p:cNvSpPr>
          <p:nvPr>
            <p:ph type="sldNum" sz="quarter" idx="12"/>
          </p:nvPr>
        </p:nvSpPr>
        <p:spPr/>
        <p:txBody>
          <a:bodyPr/>
          <a:lstStyle/>
          <a:p>
            <a:fld id="{DF8AF3E8-5F72-4F77-8EA5-0D1F79AD4F61}" type="slidenum">
              <a:rPr kumimoji="1" lang="ja-JP" altLang="en-US" smtClean="0"/>
              <a:pPr/>
              <a:t>48</a:t>
            </a:fld>
            <a:endParaRPr kumimoji="1" lang="ja-JP" altLang="en-US"/>
          </a:p>
        </p:txBody>
      </p:sp>
    </p:spTree>
    <p:extLst>
      <p:ext uri="{BB962C8B-B14F-4D97-AF65-F5344CB8AC3E}">
        <p14:creationId xmlns:p14="http://schemas.microsoft.com/office/powerpoint/2010/main" xmlns="" val="42948148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627552" y="143009"/>
            <a:ext cx="5434501" cy="646331"/>
          </a:xfrm>
          <a:prstGeom prst="rect">
            <a:avLst/>
          </a:prstGeom>
          <a:solidFill>
            <a:srgbClr val="FFFF00"/>
          </a:solidFill>
        </p:spPr>
        <p:txBody>
          <a:bodyPr wrap="none" rtlCol="0">
            <a:spAutoFit/>
          </a:bodyPr>
          <a:lstStyle/>
          <a:p>
            <a:r>
              <a:rPr lang="ja-JP" altLang="en-US" sz="3600" dirty="0">
                <a:latin typeface="+mj-ea"/>
                <a:ea typeface="+mj-ea"/>
              </a:rPr>
              <a:t>食べ物があることへの感謝</a:t>
            </a:r>
          </a:p>
        </p:txBody>
      </p:sp>
      <p:pic>
        <p:nvPicPr>
          <p:cNvPr id="20" name="図 1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53690" y="4926488"/>
            <a:ext cx="1250665" cy="1481831"/>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161780" y="4930168"/>
            <a:ext cx="1272163" cy="1465625"/>
          </a:xfrm>
          <a:prstGeom prst="rect">
            <a:avLst/>
          </a:prstGeom>
        </p:spPr>
      </p:pic>
      <p:sp>
        <p:nvSpPr>
          <p:cNvPr id="16" name="テキスト ボックス 15"/>
          <p:cNvSpPr txBox="1"/>
          <p:nvPr/>
        </p:nvSpPr>
        <p:spPr>
          <a:xfrm>
            <a:off x="903255" y="1084386"/>
            <a:ext cx="8621747" cy="1200329"/>
          </a:xfrm>
          <a:prstGeom prst="rect">
            <a:avLst/>
          </a:prstGeom>
          <a:noFill/>
        </p:spPr>
        <p:txBody>
          <a:bodyPr wrap="square" rtlCol="0">
            <a:spAutoFit/>
          </a:bodyPr>
          <a:lstStyle/>
          <a:p>
            <a:r>
              <a:rPr lang="ja-JP" altLang="en-US" sz="3600" dirty="0"/>
              <a:t>覚えていますか？知っていますか？</a:t>
            </a:r>
            <a:endParaRPr lang="en-US" altLang="ja-JP" sz="3600" dirty="0"/>
          </a:p>
          <a:p>
            <a:r>
              <a:rPr lang="ja-JP" altLang="en-US" sz="3600" dirty="0"/>
              <a:t>戦中、戦後の乏しい日本の食料事情を。</a:t>
            </a:r>
            <a:endParaRPr lang="en-US" altLang="ja-JP" sz="3600" dirty="0"/>
          </a:p>
        </p:txBody>
      </p:sp>
      <p:pic>
        <p:nvPicPr>
          <p:cNvPr id="3" name="図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372723" y="2448959"/>
            <a:ext cx="3158647" cy="2230794"/>
          </a:xfrm>
          <a:prstGeom prst="rect">
            <a:avLst/>
          </a:prstGeom>
        </p:spPr>
      </p:pic>
      <p:pic>
        <p:nvPicPr>
          <p:cNvPr id="4" name="図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006502" y="2448959"/>
            <a:ext cx="2289523" cy="3391886"/>
          </a:xfrm>
          <a:prstGeom prst="rect">
            <a:avLst/>
          </a:prstGeom>
        </p:spPr>
      </p:pic>
      <p:sp>
        <p:nvSpPr>
          <p:cNvPr id="5" name="テキスト ボックス 4"/>
          <p:cNvSpPr txBox="1"/>
          <p:nvPr/>
        </p:nvSpPr>
        <p:spPr>
          <a:xfrm>
            <a:off x="6796265" y="5881981"/>
            <a:ext cx="1659429" cy="246221"/>
          </a:xfrm>
          <a:prstGeom prst="rect">
            <a:avLst/>
          </a:prstGeom>
          <a:noFill/>
        </p:spPr>
        <p:txBody>
          <a:bodyPr wrap="none" rtlCol="0">
            <a:spAutoFit/>
          </a:bodyPr>
          <a:lstStyle/>
          <a:p>
            <a:r>
              <a:rPr lang="ja-JP" altLang="en-US" sz="1000" dirty="0"/>
              <a:t>出典：奈良県立図書情報館</a:t>
            </a:r>
          </a:p>
        </p:txBody>
      </p:sp>
      <p:sp>
        <p:nvSpPr>
          <p:cNvPr id="6" name="スライド番号プレースホルダー 5"/>
          <p:cNvSpPr>
            <a:spLocks noGrp="1"/>
          </p:cNvSpPr>
          <p:nvPr>
            <p:ph type="sldNum" sz="quarter" idx="12"/>
          </p:nvPr>
        </p:nvSpPr>
        <p:spPr/>
        <p:txBody>
          <a:bodyPr/>
          <a:lstStyle/>
          <a:p>
            <a:fld id="{DF8AF3E8-5F72-4F77-8EA5-0D1F79AD4F61}" type="slidenum">
              <a:rPr kumimoji="1" lang="ja-JP" altLang="en-US" smtClean="0"/>
              <a:pPr/>
              <a:t>49</a:t>
            </a:fld>
            <a:endParaRPr kumimoji="1" lang="ja-JP" altLang="en-US"/>
          </a:p>
        </p:txBody>
      </p:sp>
    </p:spTree>
    <p:extLst>
      <p:ext uri="{BB962C8B-B14F-4D97-AF65-F5344CB8AC3E}">
        <p14:creationId xmlns:p14="http://schemas.microsoft.com/office/powerpoint/2010/main" xmlns="" val="4294814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5544" y="187575"/>
            <a:ext cx="3659264" cy="720000"/>
          </a:xfrm>
          <a:solidFill>
            <a:srgbClr val="FFFF00"/>
          </a:solidFill>
        </p:spPr>
        <p:txBody>
          <a:bodyPr>
            <a:normAutofit/>
          </a:bodyPr>
          <a:lstStyle/>
          <a:p>
            <a:r>
              <a:rPr kumimoji="1" lang="ja-JP" altLang="en-US" dirty="0" smtClean="0">
                <a:latin typeface="+mj-ea"/>
              </a:rPr>
              <a:t>岡山市の現状</a:t>
            </a:r>
            <a:endParaRPr kumimoji="1" lang="ja-JP" altLang="en-US" dirty="0">
              <a:latin typeface="+mj-ea"/>
            </a:endParaRPr>
          </a:p>
        </p:txBody>
      </p:sp>
      <p:sp>
        <p:nvSpPr>
          <p:cNvPr id="5" name="タイトル 1"/>
          <p:cNvSpPr txBox="1">
            <a:spLocks/>
          </p:cNvSpPr>
          <p:nvPr/>
        </p:nvSpPr>
        <p:spPr>
          <a:xfrm>
            <a:off x="734444" y="840284"/>
            <a:ext cx="4600296" cy="1143000"/>
          </a:xfrm>
          <a:prstGeom prst="rect">
            <a:avLst/>
          </a:prstGeom>
        </p:spPr>
        <p:txBody>
          <a:bodyPr vert="horz" lIns="91440" tIns="45720" rIns="91440" bIns="45720" rtlCol="0" anchor="ctr">
            <a:normAutofit/>
          </a:bodyPr>
          <a:lstStyle>
            <a:lvl1pPr algn="l" defTabSz="914395"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t>岡山市のごみ処理経費</a:t>
            </a:r>
          </a:p>
        </p:txBody>
      </p:sp>
      <p:sp>
        <p:nvSpPr>
          <p:cNvPr id="8" name="等号 7"/>
          <p:cNvSpPr/>
          <p:nvPr/>
        </p:nvSpPr>
        <p:spPr>
          <a:xfrm rot="5400000">
            <a:off x="2311253" y="1775965"/>
            <a:ext cx="870617" cy="504056"/>
          </a:xfrm>
          <a:prstGeom prst="mathEqual">
            <a:avLst/>
          </a:prstGeom>
          <a:solidFill>
            <a:srgbClr val="F79646"/>
          </a:solidFill>
          <a:ln w="25400" cap="flat" cmpd="sng" algn="ctr">
            <a:solidFill>
              <a:sysClr val="windowText" lastClr="000000"/>
            </a:solidFill>
            <a:prstDash val="solid"/>
          </a:ln>
          <a:effectLst/>
        </p:spPr>
        <p:txBody>
          <a:bodyPr rtlCol="0" anchor="ctr"/>
          <a:lstStyle/>
          <a:p>
            <a:pPr algn="ctr" defTabSz="914395">
              <a:defRPr/>
            </a:pPr>
            <a:endParaRPr kumimoji="0" lang="ja-JP" altLang="en-US" kern="0">
              <a:solidFill>
                <a:prstClr val="black"/>
              </a:solidFill>
              <a:latin typeface="Calibri"/>
              <a:ea typeface="ＭＳ Ｐゴシック" panose="020B0600070205080204" pitchFamily="50" charset="-128"/>
            </a:endParaRPr>
          </a:p>
        </p:txBody>
      </p:sp>
      <p:grpSp>
        <p:nvGrpSpPr>
          <p:cNvPr id="9" name="グループ化 8"/>
          <p:cNvGrpSpPr/>
          <p:nvPr/>
        </p:nvGrpSpPr>
        <p:grpSpPr>
          <a:xfrm>
            <a:off x="658922" y="2429167"/>
            <a:ext cx="4089893" cy="2063339"/>
            <a:chOff x="3995936" y="980728"/>
            <a:chExt cx="4089893" cy="2063339"/>
          </a:xfrm>
        </p:grpSpPr>
        <p:pic>
          <p:nvPicPr>
            <p:cNvPr id="10" name="図 9" descr="fukidashi_pop05.png"/>
            <p:cNvPicPr>
              <a:picLocks noChangeAspect="1"/>
            </p:cNvPicPr>
            <p:nvPr/>
          </p:nvPicPr>
          <p:blipFill>
            <a:blip r:embed="rId3" cstate="print"/>
            <a:stretch>
              <a:fillRect/>
            </a:stretch>
          </p:blipFill>
          <p:spPr>
            <a:xfrm>
              <a:off x="3995936" y="980728"/>
              <a:ext cx="4089893" cy="2063339"/>
            </a:xfrm>
            <a:prstGeom prst="rect">
              <a:avLst/>
            </a:prstGeom>
          </p:spPr>
        </p:pic>
        <p:sp>
          <p:nvSpPr>
            <p:cNvPr id="11" name="正方形/長方形 10"/>
            <p:cNvSpPr/>
            <p:nvPr/>
          </p:nvSpPr>
          <p:spPr>
            <a:xfrm>
              <a:off x="4028494" y="1311878"/>
              <a:ext cx="4032448" cy="1323439"/>
            </a:xfrm>
            <a:prstGeom prst="rect">
              <a:avLst/>
            </a:prstGeom>
          </p:spPr>
          <p:txBody>
            <a:bodyPr wrap="square">
              <a:spAutoFit/>
            </a:bodyPr>
            <a:lstStyle/>
            <a:p>
              <a:pPr algn="ctr" defTabSz="914395">
                <a:defRPr/>
              </a:pPr>
              <a:r>
                <a:rPr kumimoji="0" lang="ja-JP" altLang="en-US" sz="4000" kern="0" dirty="0">
                  <a:solidFill>
                    <a:prstClr val="black"/>
                  </a:solidFill>
                </a:rPr>
                <a:t>平成</a:t>
              </a:r>
              <a:r>
                <a:rPr kumimoji="0" lang="en-US" altLang="ja-JP" sz="4000" kern="0" dirty="0">
                  <a:solidFill>
                    <a:prstClr val="black"/>
                  </a:solidFill>
                </a:rPr>
                <a:t>24</a:t>
              </a:r>
              <a:r>
                <a:rPr kumimoji="0" lang="ja-JP" altLang="en-US" sz="4000" kern="0" dirty="0">
                  <a:solidFill>
                    <a:prstClr val="black"/>
                  </a:solidFill>
                </a:rPr>
                <a:t>年度</a:t>
              </a:r>
              <a:endParaRPr kumimoji="0" lang="en-US" altLang="ja-JP" sz="4000" kern="0" dirty="0">
                <a:solidFill>
                  <a:prstClr val="black"/>
                </a:solidFill>
              </a:endParaRPr>
            </a:p>
            <a:p>
              <a:pPr algn="ctr" defTabSz="914395">
                <a:defRPr/>
              </a:pPr>
              <a:r>
                <a:rPr kumimoji="0" lang="ja-JP" altLang="en-US" sz="4000" kern="0" dirty="0">
                  <a:solidFill>
                    <a:prstClr val="black"/>
                  </a:solidFill>
                </a:rPr>
                <a:t>年間</a:t>
              </a:r>
              <a:r>
                <a:rPr kumimoji="0" lang="en-US" altLang="ja-JP" sz="4000" kern="0" dirty="0">
                  <a:solidFill>
                    <a:prstClr val="black"/>
                  </a:solidFill>
                </a:rPr>
                <a:t>87</a:t>
              </a:r>
              <a:r>
                <a:rPr kumimoji="0" lang="ja-JP" altLang="en-US" sz="4000" kern="0" dirty="0">
                  <a:solidFill>
                    <a:prstClr val="black"/>
                  </a:solidFill>
                </a:rPr>
                <a:t>億円</a:t>
              </a:r>
              <a:endParaRPr kumimoji="0" lang="en-US" altLang="ja-JP" sz="4000" kern="0" dirty="0">
                <a:solidFill>
                  <a:prstClr val="black"/>
                </a:solidFill>
              </a:endParaRPr>
            </a:p>
          </p:txBody>
        </p:sp>
      </p:grpSp>
      <p:sp>
        <p:nvSpPr>
          <p:cNvPr id="12" name="下矢印 11"/>
          <p:cNvSpPr/>
          <p:nvPr/>
        </p:nvSpPr>
        <p:spPr>
          <a:xfrm>
            <a:off x="2468647" y="4462154"/>
            <a:ext cx="576064" cy="720080"/>
          </a:xfrm>
          <a:prstGeom prst="downArrow">
            <a:avLst>
              <a:gd name="adj1" fmla="val 32215"/>
              <a:gd name="adj2" fmla="val 52075"/>
            </a:avLst>
          </a:prstGeom>
          <a:solidFill>
            <a:srgbClr val="F79646"/>
          </a:solidFill>
          <a:ln w="25400" cap="flat" cmpd="sng" algn="ctr">
            <a:solidFill>
              <a:sysClr val="windowText" lastClr="000000"/>
            </a:solidFill>
            <a:prstDash val="solid"/>
          </a:ln>
          <a:effectLst/>
        </p:spPr>
        <p:txBody>
          <a:bodyPr rtlCol="0" anchor="ctr"/>
          <a:lstStyle/>
          <a:p>
            <a:pPr algn="ctr" defTabSz="914395">
              <a:defRPr/>
            </a:pPr>
            <a:endParaRPr kumimoji="0" lang="ja-JP" altLang="en-US" kern="0">
              <a:solidFill>
                <a:prstClr val="white"/>
              </a:solidFill>
              <a:latin typeface="Calibri"/>
              <a:ea typeface="ＭＳ Ｐゴシック" panose="020B0600070205080204" pitchFamily="50" charset="-128"/>
            </a:endParaRPr>
          </a:p>
        </p:txBody>
      </p:sp>
      <p:sp>
        <p:nvSpPr>
          <p:cNvPr id="14" name="タイトル 1"/>
          <p:cNvSpPr txBox="1">
            <a:spLocks/>
          </p:cNvSpPr>
          <p:nvPr/>
        </p:nvSpPr>
        <p:spPr>
          <a:xfrm>
            <a:off x="5124328" y="878384"/>
            <a:ext cx="4400672" cy="1143000"/>
          </a:xfrm>
          <a:prstGeom prst="rect">
            <a:avLst/>
          </a:prstGeom>
        </p:spPr>
        <p:txBody>
          <a:bodyPr vert="horz" lIns="91440" tIns="45720" rIns="91440" bIns="45720" rtlCol="0" anchor="ctr">
            <a:normAutofit/>
          </a:bodyPr>
          <a:lstStyle>
            <a:lvl1pPr algn="l" defTabSz="914395"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t>ごみ年間排出量</a:t>
            </a:r>
            <a:r>
              <a:rPr lang="ja-JP" altLang="en-US" sz="2400" dirty="0"/>
              <a:t>（千トン）</a:t>
            </a:r>
          </a:p>
        </p:txBody>
      </p:sp>
      <p:sp>
        <p:nvSpPr>
          <p:cNvPr id="15" name="テキスト ボックス 14"/>
          <p:cNvSpPr txBox="1"/>
          <p:nvPr/>
        </p:nvSpPr>
        <p:spPr>
          <a:xfrm>
            <a:off x="4584699" y="4822194"/>
            <a:ext cx="5321301" cy="523220"/>
          </a:xfrm>
          <a:prstGeom prst="rect">
            <a:avLst/>
          </a:prstGeom>
          <a:noFill/>
        </p:spPr>
        <p:txBody>
          <a:bodyPr wrap="square" rtlCol="0">
            <a:spAutoFit/>
          </a:bodyPr>
          <a:lstStyle/>
          <a:p>
            <a:pPr algn="r"/>
            <a:r>
              <a:rPr lang="ja-JP" altLang="en-US" sz="1400" dirty="0"/>
              <a:t>出典：岡山市環境局事業概要　平成</a:t>
            </a:r>
            <a:r>
              <a:rPr lang="en-US" altLang="ja-JP" sz="1400" dirty="0"/>
              <a:t>25</a:t>
            </a:r>
            <a:r>
              <a:rPr lang="ja-JP" altLang="en-US" sz="1400" dirty="0"/>
              <a:t>年度版（平成</a:t>
            </a:r>
            <a:r>
              <a:rPr lang="en-US" altLang="ja-JP" sz="1400" dirty="0"/>
              <a:t>24</a:t>
            </a:r>
            <a:r>
              <a:rPr lang="ja-JP" altLang="en-US" sz="1400" dirty="0"/>
              <a:t>年度実績）</a:t>
            </a:r>
            <a:endParaRPr lang="en-US" altLang="ja-JP" sz="1400" dirty="0"/>
          </a:p>
          <a:p>
            <a:pPr algn="r"/>
            <a:endParaRPr lang="ja-JP" altLang="en-US" sz="1400" dirty="0"/>
          </a:p>
        </p:txBody>
      </p:sp>
      <p:graphicFrame>
        <p:nvGraphicFramePr>
          <p:cNvPr id="16" name="グラフ 15"/>
          <p:cNvGraphicFramePr/>
          <p:nvPr/>
        </p:nvGraphicFramePr>
        <p:xfrm>
          <a:off x="4974169" y="1993900"/>
          <a:ext cx="4360333" cy="2895600"/>
        </p:xfrm>
        <a:graphic>
          <a:graphicData uri="http://schemas.openxmlformats.org/drawingml/2006/chart">
            <c:chart xmlns:c="http://schemas.openxmlformats.org/drawingml/2006/chart" xmlns:r="http://schemas.openxmlformats.org/officeDocument/2006/relationships" r:id="rId4"/>
          </a:graphicData>
        </a:graphic>
      </p:graphicFrame>
      <p:sp>
        <p:nvSpPr>
          <p:cNvPr id="3" name="スライド番号プレースホルダー 2"/>
          <p:cNvSpPr>
            <a:spLocks noGrp="1"/>
          </p:cNvSpPr>
          <p:nvPr>
            <p:ph type="sldNum" sz="quarter" idx="12"/>
          </p:nvPr>
        </p:nvSpPr>
        <p:spPr/>
        <p:txBody>
          <a:bodyPr/>
          <a:lstStyle/>
          <a:p>
            <a:fld id="{DF8AF3E8-5F72-4F77-8EA5-0D1F79AD4F61}" type="slidenum">
              <a:rPr kumimoji="1" lang="ja-JP" altLang="en-US" smtClean="0"/>
              <a:pPr/>
              <a:t>5</a:t>
            </a:fld>
            <a:endParaRPr kumimoji="1" lang="ja-JP" altLang="en-US"/>
          </a:p>
        </p:txBody>
      </p:sp>
      <p:sp>
        <p:nvSpPr>
          <p:cNvPr id="17" name="正方形/長方形 16"/>
          <p:cNvSpPr/>
          <p:nvPr/>
        </p:nvSpPr>
        <p:spPr>
          <a:xfrm>
            <a:off x="947543" y="5526986"/>
            <a:ext cx="5894562" cy="861774"/>
          </a:xfrm>
          <a:prstGeom prst="rect">
            <a:avLst/>
          </a:prstGeom>
        </p:spPr>
        <p:txBody>
          <a:bodyPr wrap="none">
            <a:spAutoFit/>
          </a:bodyPr>
          <a:lstStyle/>
          <a:p>
            <a:pPr defTabSz="914395">
              <a:defRPr/>
            </a:pPr>
            <a:r>
              <a:rPr kumimoji="0" lang="ja-JP" altLang="en-US" sz="2800" b="1" kern="0" dirty="0" smtClean="0">
                <a:solidFill>
                  <a:srgbClr val="FF0000"/>
                </a:solidFill>
              </a:rPr>
              <a:t>一人当たり年間</a:t>
            </a:r>
            <a:r>
              <a:rPr kumimoji="0" lang="en-US" altLang="ja-JP" sz="5000" b="1" kern="0" dirty="0" smtClean="0">
                <a:solidFill>
                  <a:srgbClr val="FF0000"/>
                </a:solidFill>
              </a:rPr>
              <a:t>1</a:t>
            </a:r>
            <a:r>
              <a:rPr kumimoji="0" lang="ja-JP" altLang="en-US" sz="5000" b="1" kern="0" dirty="0" smtClean="0">
                <a:solidFill>
                  <a:srgbClr val="FF0000"/>
                </a:solidFill>
              </a:rPr>
              <a:t>万</a:t>
            </a:r>
            <a:r>
              <a:rPr kumimoji="0" lang="en-US" altLang="ja-JP" sz="5000" b="1" kern="0" dirty="0" smtClean="0">
                <a:solidFill>
                  <a:srgbClr val="FF0000"/>
                </a:solidFill>
              </a:rPr>
              <a:t>2</a:t>
            </a:r>
            <a:r>
              <a:rPr kumimoji="0" lang="ja-JP" altLang="en-US" sz="5000" b="1" kern="0" dirty="0" smtClean="0">
                <a:solidFill>
                  <a:srgbClr val="FF0000"/>
                </a:solidFill>
              </a:rPr>
              <a:t>千円</a:t>
            </a:r>
            <a:r>
              <a:rPr kumimoji="0" lang="ja-JP" altLang="en-US" sz="2800" b="1" kern="0" dirty="0" smtClean="0">
                <a:solidFill>
                  <a:srgbClr val="FF0000"/>
                </a:solidFill>
              </a:rPr>
              <a:t>以上</a:t>
            </a:r>
            <a:endParaRPr kumimoji="0" lang="ja-JP" altLang="en-US" sz="2800" b="1" kern="0" dirty="0">
              <a:solidFill>
                <a:srgbClr val="FF0000"/>
              </a:solidFill>
            </a:endParaRPr>
          </a:p>
        </p:txBody>
      </p:sp>
    </p:spTree>
    <p:extLst>
      <p:ext uri="{BB962C8B-B14F-4D97-AF65-F5344CB8AC3E}">
        <p14:creationId xmlns:p14="http://schemas.microsoft.com/office/powerpoint/2010/main" xmlns="" val="40842013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039912"/>
            <a:ext cx="9144000" cy="4090466"/>
          </a:xfrm>
        </p:spPr>
        <p:txBody>
          <a:bodyPr>
            <a:noAutofit/>
          </a:bodyPr>
          <a:lstStyle/>
          <a:p>
            <a:pPr algn="ctr"/>
            <a:r>
              <a:rPr lang="ja-JP" altLang="en-US" sz="9200" b="1" dirty="0" smtClean="0">
                <a:latin typeface="+mn-ea"/>
                <a:ea typeface="+mn-ea"/>
              </a:rPr>
              <a:t>食べ</a:t>
            </a:r>
            <a:r>
              <a:rPr lang="ja-JP" altLang="en-US" sz="9200" b="1" dirty="0">
                <a:latin typeface="+mn-ea"/>
                <a:ea typeface="+mn-ea"/>
              </a:rPr>
              <a:t>物</a:t>
            </a:r>
            <a:r>
              <a:rPr lang="ja-JP" altLang="en-US" sz="9200" b="1" dirty="0" smtClean="0">
                <a:latin typeface="+mn-ea"/>
                <a:ea typeface="+mn-ea"/>
              </a:rPr>
              <a:t>へ</a:t>
            </a:r>
            <a:r>
              <a:rPr lang="ja-JP" altLang="en-US" sz="9200" b="1" dirty="0">
                <a:latin typeface="+mn-ea"/>
                <a:ea typeface="+mn-ea"/>
              </a:rPr>
              <a:t>の</a:t>
            </a:r>
            <a:r>
              <a:rPr lang="en-US" altLang="ja-JP" sz="9200" b="1" dirty="0">
                <a:latin typeface="+mn-ea"/>
                <a:ea typeface="+mn-ea"/>
              </a:rPr>
              <a:t/>
            </a:r>
            <a:br>
              <a:rPr lang="en-US" altLang="ja-JP" sz="9200" b="1" dirty="0">
                <a:latin typeface="+mn-ea"/>
                <a:ea typeface="+mn-ea"/>
              </a:rPr>
            </a:br>
            <a:r>
              <a:rPr lang="ja-JP" altLang="en-US" sz="9200" b="1" dirty="0">
                <a:latin typeface="+mn-ea"/>
                <a:ea typeface="+mn-ea"/>
              </a:rPr>
              <a:t>感謝の心を大切にする</a:t>
            </a:r>
          </a:p>
        </p:txBody>
      </p:sp>
      <p:pic>
        <p:nvPicPr>
          <p:cNvPr id="3" name="図 2" descr="gochisousama_boy.png"/>
          <p:cNvPicPr>
            <a:picLocks noChangeAspect="1"/>
          </p:cNvPicPr>
          <p:nvPr/>
        </p:nvPicPr>
        <p:blipFill>
          <a:blip r:embed="rId3" cstate="print">
            <a:clrChange>
              <a:clrFrom>
                <a:srgbClr val="000000">
                  <a:alpha val="0"/>
                </a:srgbClr>
              </a:clrFrom>
              <a:clrTo>
                <a:srgbClr val="000000">
                  <a:alpha val="0"/>
                </a:srgbClr>
              </a:clrTo>
            </a:clrChange>
          </a:blip>
          <a:stretch>
            <a:fillRect/>
          </a:stretch>
        </p:blipFill>
        <p:spPr>
          <a:xfrm>
            <a:off x="622300" y="3948229"/>
            <a:ext cx="2448000" cy="2880000"/>
          </a:xfrm>
          <a:prstGeom prst="rect">
            <a:avLst/>
          </a:prstGeom>
        </p:spPr>
      </p:pic>
      <p:pic>
        <p:nvPicPr>
          <p:cNvPr id="4" name="図 3" descr="gochisousama_girl.png"/>
          <p:cNvPicPr>
            <a:picLocks noChangeAspect="1"/>
          </p:cNvPicPr>
          <p:nvPr/>
        </p:nvPicPr>
        <p:blipFill>
          <a:blip r:embed="rId4" cstate="print">
            <a:clrChange>
              <a:clrFrom>
                <a:srgbClr val="000000">
                  <a:alpha val="0"/>
                </a:srgbClr>
              </a:clrFrom>
              <a:clrTo>
                <a:srgbClr val="000000">
                  <a:alpha val="0"/>
                </a:srgbClr>
              </a:clrTo>
            </a:clrChange>
          </a:blip>
          <a:stretch>
            <a:fillRect/>
          </a:stretch>
        </p:blipFill>
        <p:spPr>
          <a:xfrm>
            <a:off x="6825208" y="3948474"/>
            <a:ext cx="2448000" cy="2880000"/>
          </a:xfrm>
          <a:prstGeom prst="rect">
            <a:avLst/>
          </a:prstGeom>
        </p:spPr>
      </p:pic>
      <p:sp>
        <p:nvSpPr>
          <p:cNvPr id="5" name="テキスト ボックス 4"/>
          <p:cNvSpPr txBox="1"/>
          <p:nvPr/>
        </p:nvSpPr>
        <p:spPr>
          <a:xfrm>
            <a:off x="627552" y="143009"/>
            <a:ext cx="5434501" cy="646331"/>
          </a:xfrm>
          <a:prstGeom prst="rect">
            <a:avLst/>
          </a:prstGeom>
          <a:solidFill>
            <a:srgbClr val="FFFF00"/>
          </a:solidFill>
        </p:spPr>
        <p:txBody>
          <a:bodyPr wrap="none" rtlCol="0">
            <a:spAutoFit/>
          </a:bodyPr>
          <a:lstStyle/>
          <a:p>
            <a:r>
              <a:rPr lang="ja-JP" altLang="en-US" sz="3600" dirty="0">
                <a:latin typeface="+mj-ea"/>
                <a:ea typeface="+mj-ea"/>
              </a:rPr>
              <a:t>食べ物があることへの感謝</a:t>
            </a:r>
          </a:p>
        </p:txBody>
      </p:sp>
      <p:sp>
        <p:nvSpPr>
          <p:cNvPr id="6" name="スライド番号プレースホルダー 5"/>
          <p:cNvSpPr>
            <a:spLocks noGrp="1"/>
          </p:cNvSpPr>
          <p:nvPr>
            <p:ph type="sldNum" sz="quarter" idx="12"/>
          </p:nvPr>
        </p:nvSpPr>
        <p:spPr/>
        <p:txBody>
          <a:bodyPr/>
          <a:lstStyle/>
          <a:p>
            <a:fld id="{DF8AF3E8-5F72-4F77-8EA5-0D1F79AD4F61}" type="slidenum">
              <a:rPr kumimoji="1" lang="ja-JP" altLang="en-US" smtClean="0"/>
              <a:pPr/>
              <a:t>50</a:t>
            </a:fld>
            <a:endParaRPr kumimoji="1" lang="ja-JP"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22300" y="126358"/>
            <a:ext cx="5688000" cy="646331"/>
          </a:xfrm>
          <a:prstGeom prst="rect">
            <a:avLst/>
          </a:prstGeom>
          <a:solidFill>
            <a:srgbClr val="FFFF00"/>
          </a:solidFill>
        </p:spPr>
        <p:txBody>
          <a:bodyPr wrap="square" rtlCol="0">
            <a:spAutoFit/>
          </a:bodyPr>
          <a:lstStyle/>
          <a:p>
            <a:r>
              <a:rPr lang="ja-JP" altLang="en-US" sz="3600" b="1" dirty="0"/>
              <a:t>岡山市民としての目標！！</a:t>
            </a:r>
          </a:p>
        </p:txBody>
      </p:sp>
      <p:sp>
        <p:nvSpPr>
          <p:cNvPr id="5" name="正方形/長方形 4"/>
          <p:cNvSpPr/>
          <p:nvPr/>
        </p:nvSpPr>
        <p:spPr>
          <a:xfrm>
            <a:off x="607010" y="1306746"/>
            <a:ext cx="8917990" cy="141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tx1"/>
                </a:solidFill>
                <a:latin typeface="+mn-ea"/>
              </a:rPr>
              <a:t>平成</a:t>
            </a:r>
            <a:r>
              <a:rPr lang="en-US" altLang="ja-JP" sz="2800" b="1" dirty="0">
                <a:solidFill>
                  <a:schemeClr val="tx1"/>
                </a:solidFill>
                <a:latin typeface="+mn-ea"/>
              </a:rPr>
              <a:t>24</a:t>
            </a:r>
            <a:r>
              <a:rPr lang="ja-JP" altLang="en-US" sz="2800" b="1" dirty="0">
                <a:solidFill>
                  <a:schemeClr val="tx1"/>
                </a:solidFill>
                <a:latin typeface="+mn-ea"/>
              </a:rPr>
              <a:t>年度～</a:t>
            </a:r>
            <a:r>
              <a:rPr lang="en-US" altLang="ja-JP" sz="2800" b="1" dirty="0">
                <a:solidFill>
                  <a:schemeClr val="tx1"/>
                </a:solidFill>
                <a:latin typeface="+mn-ea"/>
              </a:rPr>
              <a:t>37</a:t>
            </a:r>
            <a:r>
              <a:rPr lang="ja-JP" altLang="en-US" sz="2800" b="1" dirty="0">
                <a:solidFill>
                  <a:schemeClr val="tx1"/>
                </a:solidFill>
                <a:latin typeface="+mn-ea"/>
              </a:rPr>
              <a:t>年度</a:t>
            </a:r>
            <a:endParaRPr lang="en-US" altLang="ja-JP" sz="2800" b="1" dirty="0">
              <a:solidFill>
                <a:schemeClr val="tx1"/>
              </a:solidFill>
              <a:latin typeface="+mn-ea"/>
            </a:endParaRPr>
          </a:p>
          <a:p>
            <a:r>
              <a:rPr lang="ja-JP" altLang="en-US" sz="3600" b="1" dirty="0">
                <a:solidFill>
                  <a:schemeClr val="tx1"/>
                </a:solidFill>
                <a:latin typeface="+mn-ea"/>
              </a:rPr>
              <a:t>岡山市ごみ処理基本計画</a:t>
            </a:r>
            <a:endParaRPr lang="en-US" altLang="ja-JP" sz="3600" b="1" dirty="0">
              <a:solidFill>
                <a:schemeClr val="tx1"/>
              </a:solidFill>
              <a:latin typeface="+mn-ea"/>
            </a:endParaRPr>
          </a:p>
          <a:p>
            <a:pPr>
              <a:spcBef>
                <a:spcPts val="1800"/>
              </a:spcBef>
            </a:pPr>
            <a:r>
              <a:rPr lang="ja-JP" altLang="en-US" sz="3600" b="1" dirty="0">
                <a:solidFill>
                  <a:srgbClr val="FF0000"/>
                </a:solidFill>
                <a:latin typeface="+mn-ea"/>
              </a:rPr>
              <a:t>ごみ減量、まず</a:t>
            </a:r>
            <a:r>
              <a:rPr lang="en-US" altLang="ja-JP" sz="3600" b="1" dirty="0">
                <a:solidFill>
                  <a:srgbClr val="FF0000"/>
                </a:solidFill>
                <a:latin typeface="+mn-ea"/>
              </a:rPr>
              <a:t>CUT</a:t>
            </a:r>
            <a:r>
              <a:rPr lang="ja-JP" altLang="en-US" sz="3600" b="1" dirty="0">
                <a:solidFill>
                  <a:srgbClr val="FF0000"/>
                </a:solidFill>
                <a:latin typeface="+mn-ea"/>
              </a:rPr>
              <a:t>プラン（マスカットプラン）</a:t>
            </a:r>
          </a:p>
        </p:txBody>
      </p:sp>
      <p:sp>
        <p:nvSpPr>
          <p:cNvPr id="7" name="テキスト ボックス 6"/>
          <p:cNvSpPr txBox="1"/>
          <p:nvPr/>
        </p:nvSpPr>
        <p:spPr>
          <a:xfrm>
            <a:off x="158150" y="3239104"/>
            <a:ext cx="6040436" cy="1569660"/>
          </a:xfrm>
          <a:prstGeom prst="rect">
            <a:avLst/>
          </a:prstGeom>
          <a:noFill/>
        </p:spPr>
        <p:txBody>
          <a:bodyPr wrap="none" rtlCol="0">
            <a:spAutoFit/>
          </a:bodyPr>
          <a:lstStyle/>
          <a:p>
            <a:r>
              <a:rPr lang="ja-JP" altLang="en-US" sz="4800" b="1" dirty="0">
                <a:latin typeface="+mj-ea"/>
                <a:ea typeface="+mj-ea"/>
              </a:rPr>
              <a:t>家庭系可燃ごみのうち</a:t>
            </a:r>
            <a:endParaRPr lang="en-US" altLang="ja-JP" sz="4800" b="1" dirty="0">
              <a:latin typeface="+mj-ea"/>
              <a:ea typeface="+mj-ea"/>
            </a:endParaRPr>
          </a:p>
          <a:p>
            <a:r>
              <a:rPr lang="ja-JP" altLang="en-US" sz="4800" b="1" dirty="0">
                <a:latin typeface="+mj-ea"/>
                <a:ea typeface="+mj-ea"/>
              </a:rPr>
              <a:t>生ごみの減量目標</a:t>
            </a:r>
          </a:p>
        </p:txBody>
      </p:sp>
      <p:grpSp>
        <p:nvGrpSpPr>
          <p:cNvPr id="12" name="グループ化 11"/>
          <p:cNvGrpSpPr/>
          <p:nvPr/>
        </p:nvGrpSpPr>
        <p:grpSpPr>
          <a:xfrm>
            <a:off x="5813748" y="3023088"/>
            <a:ext cx="4327543" cy="2336251"/>
            <a:chOff x="5105654" y="3230869"/>
            <a:chExt cx="2502024" cy="2220546"/>
          </a:xfrm>
        </p:grpSpPr>
        <p:pic>
          <p:nvPicPr>
            <p:cNvPr id="10" name="図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05654" y="3230869"/>
              <a:ext cx="2502024" cy="2220546"/>
            </a:xfrm>
            <a:prstGeom prst="rect">
              <a:avLst/>
            </a:prstGeom>
          </p:spPr>
        </p:pic>
        <p:sp>
          <p:nvSpPr>
            <p:cNvPr id="11" name="テキスト ボックス 10"/>
            <p:cNvSpPr txBox="1"/>
            <p:nvPr/>
          </p:nvSpPr>
          <p:spPr>
            <a:xfrm>
              <a:off x="5505041" y="3766182"/>
              <a:ext cx="1703250" cy="1082374"/>
            </a:xfrm>
            <a:prstGeom prst="rect">
              <a:avLst/>
            </a:prstGeom>
            <a:noFill/>
          </p:spPr>
          <p:txBody>
            <a:bodyPr wrap="square" rtlCol="0">
              <a:spAutoFit/>
            </a:bodyPr>
            <a:lstStyle/>
            <a:p>
              <a:pPr algn="ctr"/>
              <a:r>
                <a:rPr lang="en-US" altLang="ja-JP" sz="2400" dirty="0" smtClean="0">
                  <a:solidFill>
                    <a:srgbClr val="FF0000"/>
                  </a:solidFill>
                  <a:latin typeface="HGP創英角ﾎﾟｯﾌﾟ体" panose="040B0A00000000000000" pitchFamily="50" charset="-128"/>
                  <a:ea typeface="HGP創英角ﾎﾟｯﾌﾟ体" panose="040B0A00000000000000" pitchFamily="50" charset="-128"/>
                </a:rPr>
                <a:t>H</a:t>
              </a:r>
              <a:r>
                <a:rPr lang="ja-JP" altLang="en-US" sz="2400" dirty="0" smtClean="0">
                  <a:solidFill>
                    <a:srgbClr val="FF0000"/>
                  </a:solidFill>
                  <a:latin typeface="HGP創英角ﾎﾟｯﾌﾟ体" panose="040B0A00000000000000" pitchFamily="50" charset="-128"/>
                  <a:ea typeface="HGP創英角ﾎﾟｯﾌﾟ体" panose="040B0A00000000000000" pitchFamily="50" charset="-128"/>
                </a:rPr>
                <a:t>２２年度比</a:t>
              </a:r>
              <a:endParaRPr lang="en-US" altLang="ja-JP" sz="2400" dirty="0" smtClean="0">
                <a:solidFill>
                  <a:srgbClr val="FF0000"/>
                </a:solidFill>
                <a:latin typeface="HGP創英角ﾎﾟｯﾌﾟ体" panose="040B0A00000000000000" pitchFamily="50" charset="-128"/>
                <a:ea typeface="HGP創英角ﾎﾟｯﾌﾟ体" panose="040B0A00000000000000" pitchFamily="50" charset="-128"/>
              </a:endParaRPr>
            </a:p>
            <a:p>
              <a:pPr algn="ctr"/>
              <a:r>
                <a:rPr lang="ja-JP" altLang="en-US" sz="4400" dirty="0" smtClean="0">
                  <a:solidFill>
                    <a:srgbClr val="FF0000"/>
                  </a:solidFill>
                  <a:latin typeface="HGP創英角ﾎﾟｯﾌﾟ体" panose="040B0A00000000000000" pitchFamily="50" charset="-128"/>
                  <a:ea typeface="HGP創英角ﾎﾟｯﾌﾟ体" panose="040B0A00000000000000" pitchFamily="50" charset="-128"/>
                </a:rPr>
                <a:t>１０％削減</a:t>
              </a:r>
              <a:endParaRPr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grpSp>
      <p:pic>
        <p:nvPicPr>
          <p:cNvPr id="13" name="図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178368" y="4763167"/>
            <a:ext cx="1665394" cy="2094835"/>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916286" y="4808764"/>
            <a:ext cx="1629143" cy="2049236"/>
          </a:xfrm>
          <a:prstGeom prst="rect">
            <a:avLst/>
          </a:prstGeom>
        </p:spPr>
      </p:pic>
      <p:sp>
        <p:nvSpPr>
          <p:cNvPr id="16" name="円形吹き出し 15"/>
          <p:cNvSpPr/>
          <p:nvPr/>
        </p:nvSpPr>
        <p:spPr>
          <a:xfrm>
            <a:off x="1040705" y="5242620"/>
            <a:ext cx="1597889" cy="1290206"/>
          </a:xfrm>
          <a:prstGeom prst="wedgeEllipseCallout">
            <a:avLst>
              <a:gd name="adj1" fmla="val 76827"/>
              <a:gd name="adj2" fmla="val -19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schemeClr val="tx1"/>
              </a:solidFill>
            </a:endParaRPr>
          </a:p>
        </p:txBody>
      </p:sp>
      <p:sp>
        <p:nvSpPr>
          <p:cNvPr id="17" name="テキスト ボックス 16"/>
          <p:cNvSpPr txBox="1"/>
          <p:nvPr/>
        </p:nvSpPr>
        <p:spPr>
          <a:xfrm>
            <a:off x="1203960" y="5371420"/>
            <a:ext cx="1468672" cy="923330"/>
          </a:xfrm>
          <a:prstGeom prst="rect">
            <a:avLst/>
          </a:prstGeom>
          <a:noFill/>
        </p:spPr>
        <p:txBody>
          <a:bodyPr wrap="none" rtlCol="0">
            <a:spAutoFit/>
          </a:bodyPr>
          <a:lstStyle/>
          <a:p>
            <a:r>
              <a:rPr lang="ja-JP" altLang="en-US" dirty="0">
                <a:latin typeface="HGP創英角ﾎﾟｯﾌﾟ体" panose="040B0A00000000000000" pitchFamily="50" charset="-128"/>
                <a:ea typeface="HGP創英角ﾎﾟｯﾌﾟ体" panose="040B0A00000000000000" pitchFamily="50" charset="-128"/>
              </a:rPr>
              <a:t>まずは</a:t>
            </a:r>
            <a:endParaRPr lang="en-US" altLang="ja-JP" dirty="0">
              <a:latin typeface="HGP創英角ﾎﾟｯﾌﾟ体" panose="040B0A00000000000000" pitchFamily="50" charset="-128"/>
              <a:ea typeface="HGP創英角ﾎﾟｯﾌﾟ体" panose="040B0A00000000000000" pitchFamily="50" charset="-128"/>
            </a:endParaRPr>
          </a:p>
          <a:p>
            <a:r>
              <a:rPr lang="ja-JP" altLang="en-US" dirty="0">
                <a:latin typeface="HGP創英角ﾎﾟｯﾌﾟ体" panose="040B0A00000000000000" pitchFamily="50" charset="-128"/>
                <a:ea typeface="HGP創英角ﾎﾟｯﾌﾟ体" panose="040B0A00000000000000" pitchFamily="50" charset="-128"/>
              </a:rPr>
              <a:t>出来ること</a:t>
            </a:r>
            <a:endParaRPr lang="en-US" altLang="ja-JP" dirty="0">
              <a:latin typeface="HGP創英角ﾎﾟｯﾌﾟ体" panose="040B0A00000000000000" pitchFamily="50" charset="-128"/>
              <a:ea typeface="HGP創英角ﾎﾟｯﾌﾟ体" panose="040B0A00000000000000" pitchFamily="50" charset="-128"/>
            </a:endParaRPr>
          </a:p>
          <a:p>
            <a:r>
              <a:rPr lang="ja-JP" altLang="en-US" dirty="0">
                <a:latin typeface="HGP創英角ﾎﾟｯﾌﾟ体" panose="040B0A00000000000000" pitchFamily="50" charset="-128"/>
                <a:ea typeface="HGP創英角ﾎﾟｯﾌﾟ体" panose="040B0A00000000000000" pitchFamily="50" charset="-128"/>
              </a:rPr>
              <a:t>からやろう！</a:t>
            </a:r>
            <a:endParaRPr lang="en-US" altLang="ja-JP" dirty="0">
              <a:latin typeface="HGP創英角ﾎﾟｯﾌﾟ体" panose="040B0A00000000000000" pitchFamily="50" charset="-128"/>
              <a:ea typeface="HGP創英角ﾎﾟｯﾌﾟ体" panose="040B0A00000000000000" pitchFamily="50" charset="-128"/>
            </a:endParaRPr>
          </a:p>
        </p:txBody>
      </p:sp>
      <p:grpSp>
        <p:nvGrpSpPr>
          <p:cNvPr id="20" name="グループ化 19"/>
          <p:cNvGrpSpPr/>
          <p:nvPr/>
        </p:nvGrpSpPr>
        <p:grpSpPr>
          <a:xfrm>
            <a:off x="7023097" y="5435602"/>
            <a:ext cx="2514603" cy="1168399"/>
            <a:chOff x="7300530" y="3773354"/>
            <a:chExt cx="1675946" cy="634639"/>
          </a:xfrm>
        </p:grpSpPr>
        <p:sp>
          <p:nvSpPr>
            <p:cNvPr id="18" name="円形吹き出し 17"/>
            <p:cNvSpPr/>
            <p:nvPr/>
          </p:nvSpPr>
          <p:spPr>
            <a:xfrm>
              <a:off x="7300530" y="3773354"/>
              <a:ext cx="1667478" cy="634639"/>
            </a:xfrm>
            <a:prstGeom prst="wedgeEllipseCallout">
              <a:avLst>
                <a:gd name="adj1" fmla="val -77210"/>
                <a:gd name="adj2" fmla="val -72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テキスト ボックス 18"/>
            <p:cNvSpPr txBox="1"/>
            <p:nvPr/>
          </p:nvSpPr>
          <p:spPr>
            <a:xfrm>
              <a:off x="7351318" y="3909279"/>
              <a:ext cx="1625158" cy="351067"/>
            </a:xfrm>
            <a:prstGeom prst="rect">
              <a:avLst/>
            </a:prstGeom>
            <a:noFill/>
          </p:spPr>
          <p:txBody>
            <a:bodyPr wrap="square" rtlCol="0">
              <a:spAutoFit/>
            </a:bodyPr>
            <a:lstStyle/>
            <a:p>
              <a:pPr algn="ctr"/>
              <a:r>
                <a:rPr lang="ja-JP" altLang="en-US" b="1" dirty="0">
                  <a:latin typeface="HGP創英角ﾎﾟｯﾌﾟ体" panose="040B0A00000000000000" pitchFamily="50" charset="-128"/>
                  <a:ea typeface="HGP創英角ﾎﾟｯﾌﾟ体" panose="040B0A00000000000000" pitchFamily="50" charset="-128"/>
                </a:rPr>
                <a:t>少しづつでも皆で</a:t>
              </a:r>
              <a:endParaRPr lang="en-US" altLang="ja-JP" b="1" dirty="0">
                <a:latin typeface="HGP創英角ﾎﾟｯﾌﾟ体" panose="040B0A00000000000000" pitchFamily="50" charset="-128"/>
                <a:ea typeface="HGP創英角ﾎﾟｯﾌﾟ体" panose="040B0A00000000000000" pitchFamily="50" charset="-128"/>
              </a:endParaRPr>
            </a:p>
            <a:p>
              <a:pPr algn="ctr"/>
              <a:r>
                <a:rPr lang="ja-JP" altLang="en-US" b="1" dirty="0">
                  <a:latin typeface="HGP創英角ﾎﾟｯﾌﾟ体" panose="040B0A00000000000000" pitchFamily="50" charset="-128"/>
                  <a:ea typeface="HGP創英角ﾎﾟｯﾌﾟ体" panose="040B0A00000000000000" pitchFamily="50" charset="-128"/>
                </a:rPr>
                <a:t>取組めば大きな成果！</a:t>
              </a:r>
            </a:p>
          </p:txBody>
        </p:sp>
      </p:grpSp>
      <p:sp>
        <p:nvSpPr>
          <p:cNvPr id="2" name="スライド番号プレースホルダー 1"/>
          <p:cNvSpPr>
            <a:spLocks noGrp="1"/>
          </p:cNvSpPr>
          <p:nvPr>
            <p:ph type="sldNum" sz="quarter" idx="12"/>
          </p:nvPr>
        </p:nvSpPr>
        <p:spPr/>
        <p:txBody>
          <a:bodyPr/>
          <a:lstStyle/>
          <a:p>
            <a:fld id="{DF8AF3E8-5F72-4F77-8EA5-0D1F79AD4F61}" type="slidenum">
              <a:rPr kumimoji="1" lang="ja-JP" altLang="en-US" smtClean="0"/>
              <a:pPr/>
              <a:t>51</a:t>
            </a:fld>
            <a:endParaRPr kumimoji="1" lang="ja-JP" altLang="en-US"/>
          </a:p>
        </p:txBody>
      </p:sp>
    </p:spTree>
    <p:extLst>
      <p:ext uri="{BB962C8B-B14F-4D97-AF65-F5344CB8AC3E}">
        <p14:creationId xmlns:p14="http://schemas.microsoft.com/office/powerpoint/2010/main" xmlns="" val="3844240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3877" y="185693"/>
            <a:ext cx="5261513" cy="720000"/>
          </a:xfrm>
          <a:solidFill>
            <a:srgbClr val="FFFF00"/>
          </a:solidFill>
        </p:spPr>
        <p:txBody>
          <a:bodyPr/>
          <a:lstStyle/>
          <a:p>
            <a:r>
              <a:rPr lang="ja-JP" altLang="en-US" dirty="0" smtClean="0"/>
              <a:t>岡山市の家庭系</a:t>
            </a:r>
            <a:r>
              <a:rPr lang="ja-JP" altLang="en-US" dirty="0"/>
              <a:t>ごみ</a:t>
            </a:r>
            <a:endParaRPr kumimoji="1" lang="ja-JP" altLang="en-US" dirty="0"/>
          </a:p>
        </p:txBody>
      </p:sp>
      <p:sp>
        <p:nvSpPr>
          <p:cNvPr id="5" name="テキスト ボックス 4"/>
          <p:cNvSpPr txBox="1"/>
          <p:nvPr/>
        </p:nvSpPr>
        <p:spPr>
          <a:xfrm>
            <a:off x="3924302" y="6502400"/>
            <a:ext cx="5600701" cy="523220"/>
          </a:xfrm>
          <a:prstGeom prst="rect">
            <a:avLst/>
          </a:prstGeom>
          <a:noFill/>
        </p:spPr>
        <p:txBody>
          <a:bodyPr wrap="square" rtlCol="0">
            <a:spAutoFit/>
          </a:bodyPr>
          <a:lstStyle/>
          <a:p>
            <a:pPr algn="r"/>
            <a:r>
              <a:rPr lang="ja-JP" altLang="en-US" sz="1400" dirty="0"/>
              <a:t>出典：岡山市環境局事業概要　平成</a:t>
            </a:r>
            <a:r>
              <a:rPr lang="en-US" altLang="ja-JP" sz="1400" dirty="0"/>
              <a:t>25</a:t>
            </a:r>
            <a:r>
              <a:rPr lang="ja-JP" altLang="en-US" sz="1400" dirty="0"/>
              <a:t>年度版（平成</a:t>
            </a:r>
            <a:r>
              <a:rPr lang="en-US" altLang="ja-JP" sz="1400" dirty="0"/>
              <a:t>24</a:t>
            </a:r>
            <a:r>
              <a:rPr lang="ja-JP" altLang="en-US" sz="1400" dirty="0"/>
              <a:t>年度実績）</a:t>
            </a:r>
            <a:endParaRPr lang="en-US" altLang="ja-JP" sz="1400" dirty="0"/>
          </a:p>
          <a:p>
            <a:pPr algn="r"/>
            <a:endParaRPr lang="ja-JP" altLang="en-US" sz="1400" dirty="0"/>
          </a:p>
        </p:txBody>
      </p:sp>
      <p:graphicFrame>
        <p:nvGraphicFramePr>
          <p:cNvPr id="18" name="グラフ 17"/>
          <p:cNvGraphicFramePr/>
          <p:nvPr/>
        </p:nvGraphicFramePr>
        <p:xfrm>
          <a:off x="1041700" y="1851660"/>
          <a:ext cx="7848000" cy="4625340"/>
        </p:xfrm>
        <a:graphic>
          <a:graphicData uri="http://schemas.openxmlformats.org/drawingml/2006/chart">
            <c:chart xmlns:c="http://schemas.openxmlformats.org/drawingml/2006/chart" xmlns:r="http://schemas.openxmlformats.org/officeDocument/2006/relationships" r:id="rId3"/>
          </a:graphicData>
        </a:graphic>
      </p:graphicFrame>
      <p:sp>
        <p:nvSpPr>
          <p:cNvPr id="21" name="テキスト ボックス 20"/>
          <p:cNvSpPr txBox="1"/>
          <p:nvPr/>
        </p:nvSpPr>
        <p:spPr>
          <a:xfrm>
            <a:off x="324561" y="891566"/>
            <a:ext cx="9144000" cy="1077218"/>
          </a:xfrm>
          <a:prstGeom prst="rect">
            <a:avLst/>
          </a:prstGeom>
          <a:noFill/>
        </p:spPr>
        <p:txBody>
          <a:bodyPr wrap="square" rtlCol="0">
            <a:spAutoFit/>
          </a:bodyPr>
          <a:lstStyle/>
          <a:p>
            <a:pPr algn="ctr"/>
            <a:r>
              <a:rPr lang="ja-JP" altLang="en-US" sz="3200" dirty="0"/>
              <a:t>岡山市の</a:t>
            </a:r>
            <a:r>
              <a:rPr lang="en-US" altLang="ja-JP" sz="3200" dirty="0"/>
              <a:t>1</a:t>
            </a:r>
            <a:r>
              <a:rPr lang="ja-JP" altLang="en-US" sz="3200" dirty="0"/>
              <a:t>人</a:t>
            </a:r>
            <a:r>
              <a:rPr lang="en-US" altLang="ja-JP" sz="3200" dirty="0"/>
              <a:t>1</a:t>
            </a:r>
            <a:r>
              <a:rPr lang="ja-JP" altLang="en-US" sz="3200" dirty="0"/>
              <a:t>日あたり</a:t>
            </a:r>
            <a:r>
              <a:rPr lang="ja-JP" altLang="en-US" sz="3200" dirty="0" smtClean="0"/>
              <a:t>の</a:t>
            </a:r>
            <a:endParaRPr lang="en-US" altLang="ja-JP" sz="3200" dirty="0" smtClean="0"/>
          </a:p>
          <a:p>
            <a:pPr algn="ctr"/>
            <a:r>
              <a:rPr lang="ja-JP" altLang="en-US" sz="3200" dirty="0" smtClean="0"/>
              <a:t>家庭</a:t>
            </a:r>
            <a:r>
              <a:rPr lang="ja-JP" altLang="en-US" sz="3200" dirty="0"/>
              <a:t>系</a:t>
            </a:r>
            <a:r>
              <a:rPr lang="ja-JP" altLang="en-US" sz="3200" dirty="0" smtClean="0"/>
              <a:t>ごみ</a:t>
            </a:r>
            <a:r>
              <a:rPr lang="ja-JP" altLang="en-US" sz="2400" dirty="0" smtClean="0"/>
              <a:t>（可燃・不燃・粗大）</a:t>
            </a:r>
            <a:r>
              <a:rPr lang="ja-JP" altLang="en-US" sz="3200" dirty="0" smtClean="0"/>
              <a:t>排出量</a:t>
            </a:r>
            <a:r>
              <a:rPr lang="ja-JP" altLang="en-US" sz="3200" dirty="0"/>
              <a:t>の推移</a:t>
            </a:r>
          </a:p>
        </p:txBody>
      </p:sp>
      <p:sp>
        <p:nvSpPr>
          <p:cNvPr id="3" name="スライド番号プレースホルダー 2"/>
          <p:cNvSpPr>
            <a:spLocks noGrp="1"/>
          </p:cNvSpPr>
          <p:nvPr>
            <p:ph type="sldNum" sz="quarter" idx="12"/>
          </p:nvPr>
        </p:nvSpPr>
        <p:spPr/>
        <p:txBody>
          <a:bodyPr/>
          <a:lstStyle/>
          <a:p>
            <a:fld id="{DF8AF3E8-5F72-4F77-8EA5-0D1F79AD4F61}" type="slidenum">
              <a:rPr kumimoji="1" lang="ja-JP" altLang="en-US" smtClean="0"/>
              <a:pPr/>
              <a:t>6</a:t>
            </a:fld>
            <a:endParaRPr kumimoji="1" lang="ja-JP" altLang="en-US"/>
          </a:p>
        </p:txBody>
      </p:sp>
      <p:sp>
        <p:nvSpPr>
          <p:cNvPr id="7" name="下矢印 6"/>
          <p:cNvSpPr/>
          <p:nvPr/>
        </p:nvSpPr>
        <p:spPr>
          <a:xfrm>
            <a:off x="3225799" y="1988066"/>
            <a:ext cx="406400" cy="508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467099" y="1930400"/>
            <a:ext cx="2803973" cy="369332"/>
          </a:xfrm>
          <a:prstGeom prst="rect">
            <a:avLst/>
          </a:prstGeom>
          <a:noFill/>
        </p:spPr>
        <p:txBody>
          <a:bodyPr wrap="none" rtlCol="0">
            <a:spAutoFit/>
          </a:bodyPr>
          <a:lstStyle/>
          <a:p>
            <a:r>
              <a:rPr kumimoji="1" lang="en-US" altLang="ja-JP" sz="1400" b="1" dirty="0" smtClean="0">
                <a:solidFill>
                  <a:srgbClr val="FF0000"/>
                </a:solidFill>
              </a:rPr>
              <a:t>H20</a:t>
            </a:r>
            <a:r>
              <a:rPr kumimoji="1" lang="ja-JP" altLang="en-US" sz="1400" b="1" dirty="0" smtClean="0">
                <a:solidFill>
                  <a:srgbClr val="FF0000"/>
                </a:solidFill>
              </a:rPr>
              <a:t>年</a:t>
            </a:r>
            <a:r>
              <a:rPr kumimoji="1" lang="en-US" altLang="ja-JP" sz="1400" b="1" dirty="0" smtClean="0">
                <a:solidFill>
                  <a:srgbClr val="FF0000"/>
                </a:solidFill>
              </a:rPr>
              <a:t>12</a:t>
            </a:r>
            <a:r>
              <a:rPr kumimoji="1" lang="ja-JP" altLang="en-US" sz="1400" b="1" dirty="0" smtClean="0">
                <a:solidFill>
                  <a:srgbClr val="FF0000"/>
                </a:solidFill>
              </a:rPr>
              <a:t>月</a:t>
            </a:r>
            <a:r>
              <a:rPr kumimoji="1" lang="ja-JP" altLang="en-US" b="1" dirty="0" smtClean="0">
                <a:solidFill>
                  <a:srgbClr val="FF0000"/>
                </a:solidFill>
              </a:rPr>
              <a:t>　雑がみ回収開始</a:t>
            </a:r>
            <a:endParaRPr kumimoji="1" lang="ja-JP" altLang="en-US" b="1" dirty="0">
              <a:solidFill>
                <a:srgbClr val="FF0000"/>
              </a:solidFill>
            </a:endParaRPr>
          </a:p>
        </p:txBody>
      </p:sp>
      <p:sp>
        <p:nvSpPr>
          <p:cNvPr id="9" name="テキスト ボックス 8"/>
          <p:cNvSpPr txBox="1"/>
          <p:nvPr/>
        </p:nvSpPr>
        <p:spPr>
          <a:xfrm>
            <a:off x="4644169" y="2469634"/>
            <a:ext cx="2919389" cy="369332"/>
          </a:xfrm>
          <a:prstGeom prst="rect">
            <a:avLst/>
          </a:prstGeom>
          <a:noFill/>
        </p:spPr>
        <p:txBody>
          <a:bodyPr wrap="none" rtlCol="0">
            <a:spAutoFit/>
          </a:bodyPr>
          <a:lstStyle/>
          <a:p>
            <a:r>
              <a:rPr kumimoji="1" lang="en-US" altLang="ja-JP" sz="1400" b="1" dirty="0" smtClean="0">
                <a:solidFill>
                  <a:srgbClr val="FF0000"/>
                </a:solidFill>
              </a:rPr>
              <a:t>H21</a:t>
            </a:r>
            <a:r>
              <a:rPr kumimoji="1" lang="ja-JP" altLang="en-US" sz="1400" b="1" dirty="0" smtClean="0">
                <a:solidFill>
                  <a:srgbClr val="FF0000"/>
                </a:solidFill>
              </a:rPr>
              <a:t>年</a:t>
            </a:r>
            <a:r>
              <a:rPr kumimoji="1" lang="en-US" altLang="ja-JP" sz="1400" b="1" dirty="0" smtClean="0">
                <a:solidFill>
                  <a:srgbClr val="FF0000"/>
                </a:solidFill>
              </a:rPr>
              <a:t>2</a:t>
            </a:r>
            <a:r>
              <a:rPr kumimoji="1" lang="ja-JP" altLang="en-US" sz="1400" b="1" dirty="0" smtClean="0">
                <a:solidFill>
                  <a:srgbClr val="FF0000"/>
                </a:solidFill>
              </a:rPr>
              <a:t>月</a:t>
            </a:r>
            <a:r>
              <a:rPr kumimoji="1" lang="ja-JP" altLang="en-US" b="1" dirty="0" smtClean="0">
                <a:solidFill>
                  <a:srgbClr val="FF0000"/>
                </a:solidFill>
              </a:rPr>
              <a:t>　ごみ袋有料化開始</a:t>
            </a:r>
            <a:endParaRPr kumimoji="1" lang="ja-JP" altLang="en-US" b="1" dirty="0">
              <a:solidFill>
                <a:srgbClr val="FF0000"/>
              </a:solidFill>
            </a:endParaRPr>
          </a:p>
        </p:txBody>
      </p:sp>
      <p:sp>
        <p:nvSpPr>
          <p:cNvPr id="10" name="下矢印 9"/>
          <p:cNvSpPr/>
          <p:nvPr/>
        </p:nvSpPr>
        <p:spPr>
          <a:xfrm>
            <a:off x="4364769" y="2540000"/>
            <a:ext cx="406400" cy="508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102302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81000" y="1088509"/>
            <a:ext cx="9144000" cy="523220"/>
          </a:xfrm>
          <a:prstGeom prst="rect">
            <a:avLst/>
          </a:prstGeom>
          <a:noFill/>
        </p:spPr>
        <p:txBody>
          <a:bodyPr wrap="square" rtlCol="0">
            <a:spAutoFit/>
          </a:bodyPr>
          <a:lstStyle/>
          <a:p>
            <a:pPr algn="ctr"/>
            <a:r>
              <a:rPr lang="ja-JP" altLang="en-US" sz="2800" dirty="0"/>
              <a:t>家庭系可燃ごみに</a:t>
            </a:r>
            <a:r>
              <a:rPr lang="ja-JP" altLang="en-US" sz="2800" dirty="0" smtClean="0"/>
              <a:t>占める生ごみの</a:t>
            </a:r>
            <a:r>
              <a:rPr lang="ja-JP" altLang="en-US" sz="2800" dirty="0"/>
              <a:t>割合は</a:t>
            </a:r>
            <a:r>
              <a:rPr lang="en-US" altLang="ja-JP" sz="2800" dirty="0"/>
              <a:t>48.1%</a:t>
            </a:r>
            <a:endParaRPr lang="ja-JP" altLang="en-US" sz="2800" dirty="0"/>
          </a:p>
        </p:txBody>
      </p:sp>
      <p:sp>
        <p:nvSpPr>
          <p:cNvPr id="5" name="テキスト ボックス 4"/>
          <p:cNvSpPr txBox="1"/>
          <p:nvPr/>
        </p:nvSpPr>
        <p:spPr>
          <a:xfrm>
            <a:off x="381000" y="188641"/>
            <a:ext cx="9144000" cy="769441"/>
          </a:xfrm>
          <a:prstGeom prst="rect">
            <a:avLst/>
          </a:prstGeom>
          <a:solidFill>
            <a:srgbClr val="FFFF00"/>
          </a:solidFill>
        </p:spPr>
        <p:txBody>
          <a:bodyPr wrap="square" rtlCol="0">
            <a:spAutoFit/>
          </a:bodyPr>
          <a:lstStyle/>
          <a:p>
            <a:pPr algn="ctr"/>
            <a:r>
              <a:rPr lang="ja-JP" altLang="en-US" sz="4400" dirty="0"/>
              <a:t>平成</a:t>
            </a:r>
            <a:r>
              <a:rPr lang="en-US" altLang="ja-JP" sz="4400" dirty="0"/>
              <a:t>25</a:t>
            </a:r>
            <a:r>
              <a:rPr lang="ja-JP" altLang="en-US" sz="4400" dirty="0"/>
              <a:t>年度岡山市における組成調査</a:t>
            </a:r>
          </a:p>
        </p:txBody>
      </p:sp>
      <p:pic>
        <p:nvPicPr>
          <p:cNvPr id="11" name="コンテンツ プレースホルダー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08916" y="3866053"/>
            <a:ext cx="2379581" cy="1784686"/>
          </a:xfrm>
          <a:prstGeom prst="rect">
            <a:avLst/>
          </a:prstGeom>
        </p:spPr>
      </p:pic>
      <p:grpSp>
        <p:nvGrpSpPr>
          <p:cNvPr id="20" name="グループ化 19"/>
          <p:cNvGrpSpPr/>
          <p:nvPr/>
        </p:nvGrpSpPr>
        <p:grpSpPr>
          <a:xfrm>
            <a:off x="214867" y="1426319"/>
            <a:ext cx="8635920" cy="5181552"/>
            <a:chOff x="-192374" y="1795152"/>
            <a:chExt cx="8001000" cy="4800600"/>
          </a:xfrm>
        </p:grpSpPr>
        <p:grpSp>
          <p:nvGrpSpPr>
            <p:cNvPr id="19" name="グループ化 18"/>
            <p:cNvGrpSpPr/>
            <p:nvPr/>
          </p:nvGrpSpPr>
          <p:grpSpPr>
            <a:xfrm>
              <a:off x="-192374" y="1795152"/>
              <a:ext cx="8001000" cy="4800600"/>
              <a:chOff x="-192374" y="1795152"/>
              <a:chExt cx="8001000" cy="4800600"/>
            </a:xfrm>
          </p:grpSpPr>
          <p:graphicFrame>
            <p:nvGraphicFramePr>
              <p:cNvPr id="12" name="グラフ 11"/>
              <p:cNvGraphicFramePr/>
              <p:nvPr>
                <p:extLst>
                  <p:ext uri="{D42A27DB-BD31-4B8C-83A1-F6EECF244321}">
                    <p14:modId xmlns:p14="http://schemas.microsoft.com/office/powerpoint/2010/main" xmlns="" val="2884444923"/>
                  </p:ext>
                </p:extLst>
              </p:nvPr>
            </p:nvGraphicFramePr>
            <p:xfrm>
              <a:off x="-192374" y="1795152"/>
              <a:ext cx="8001000" cy="4800600"/>
            </p:xfrm>
            <a:graphic>
              <a:graphicData uri="http://schemas.openxmlformats.org/drawingml/2006/chart">
                <c:chart xmlns:c="http://schemas.openxmlformats.org/drawingml/2006/chart" xmlns:r="http://schemas.openxmlformats.org/officeDocument/2006/relationships" r:id="rId4"/>
              </a:graphicData>
            </a:graphic>
          </p:graphicFrame>
          <p:sp>
            <p:nvSpPr>
              <p:cNvPr id="16" name="角丸四角形吹き出し 15"/>
              <p:cNvSpPr/>
              <p:nvPr/>
            </p:nvSpPr>
            <p:spPr>
              <a:xfrm>
                <a:off x="5901493" y="2903638"/>
                <a:ext cx="1670813" cy="520700"/>
              </a:xfrm>
              <a:prstGeom prst="wedgeRoundRectCallout">
                <a:avLst>
                  <a:gd name="adj1" fmla="val -185063"/>
                  <a:gd name="adj2" fmla="val -2688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複合素材等</a:t>
                </a:r>
              </a:p>
            </p:txBody>
          </p:sp>
        </p:grpSp>
        <p:sp>
          <p:nvSpPr>
            <p:cNvPr id="18" name="角丸四角形吹き出し 17"/>
            <p:cNvSpPr/>
            <p:nvPr/>
          </p:nvSpPr>
          <p:spPr>
            <a:xfrm>
              <a:off x="635000" y="4076700"/>
              <a:ext cx="1803400" cy="558800"/>
            </a:xfrm>
            <a:prstGeom prst="wedgeRoundRectCallout">
              <a:avLst>
                <a:gd name="adj1" fmla="val 79283"/>
                <a:gd name="adj2" fmla="val -3308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800" dirty="0">
                  <a:solidFill>
                    <a:schemeClr val="tx1"/>
                  </a:solidFill>
                </a:rPr>
                <a:t>適正は分別ごみ</a:t>
              </a:r>
              <a:endParaRPr lang="en-US" altLang="ja-JP" sz="1800" dirty="0">
                <a:solidFill>
                  <a:schemeClr val="tx1"/>
                </a:solidFill>
              </a:endParaRPr>
            </a:p>
            <a:p>
              <a:pPr algn="ctr"/>
              <a:r>
                <a:rPr lang="en-US" altLang="ja-JP" sz="1800" dirty="0">
                  <a:solidFill>
                    <a:schemeClr val="tx1"/>
                  </a:solidFill>
                </a:rPr>
                <a:t>87.0%</a:t>
              </a:r>
            </a:p>
          </p:txBody>
        </p:sp>
      </p:grpSp>
      <p:sp>
        <p:nvSpPr>
          <p:cNvPr id="13" name="テキスト ボックス 12"/>
          <p:cNvSpPr txBox="1"/>
          <p:nvPr/>
        </p:nvSpPr>
        <p:spPr>
          <a:xfrm>
            <a:off x="6289580" y="5290547"/>
            <a:ext cx="4218257" cy="1323439"/>
          </a:xfrm>
          <a:prstGeom prst="rect">
            <a:avLst/>
          </a:prstGeom>
          <a:noFill/>
        </p:spPr>
        <p:txBody>
          <a:bodyPr wrap="square" rtlCol="0">
            <a:spAutoFit/>
          </a:bodyPr>
          <a:lstStyle/>
          <a:p>
            <a:r>
              <a:rPr lang="ja-JP" altLang="en-US" sz="2000" b="1" dirty="0" smtClean="0"/>
              <a:t>生ごみ内訳</a:t>
            </a:r>
            <a:r>
              <a:rPr lang="ja-JP" altLang="en-US" sz="2000" b="1" dirty="0"/>
              <a:t>　</a:t>
            </a:r>
            <a:endParaRPr lang="en-US" altLang="ja-JP" sz="2000" b="1" dirty="0"/>
          </a:p>
          <a:p>
            <a:pPr>
              <a:buFont typeface="Arial" pitchFamily="34" charset="0"/>
              <a:buChar char="•"/>
            </a:pPr>
            <a:r>
              <a:rPr lang="ja-JP" altLang="en-US" sz="2000" b="1" dirty="0"/>
              <a:t>手付かず食品</a:t>
            </a:r>
            <a:r>
              <a:rPr lang="en-US" altLang="ja-JP" sz="2000" b="1" dirty="0"/>
              <a:t>6.4</a:t>
            </a:r>
            <a:r>
              <a:rPr lang="ja-JP" altLang="en-US" sz="2000" b="1" dirty="0"/>
              <a:t>％　</a:t>
            </a:r>
            <a:endParaRPr lang="en-US" altLang="ja-JP" sz="2000" b="1" dirty="0"/>
          </a:p>
          <a:p>
            <a:pPr>
              <a:buFont typeface="Arial" pitchFamily="34" charset="0"/>
              <a:buChar char="•"/>
            </a:pPr>
            <a:r>
              <a:rPr lang="ja-JP" altLang="en-US" sz="2000" b="1" dirty="0"/>
              <a:t>食べ残し</a:t>
            </a:r>
            <a:r>
              <a:rPr lang="en-US" altLang="ja-JP" sz="2000" b="1" dirty="0"/>
              <a:t>92.9%</a:t>
            </a:r>
            <a:r>
              <a:rPr lang="ja-JP" altLang="en-US" sz="2000" b="1" dirty="0"/>
              <a:t>　</a:t>
            </a:r>
            <a:endParaRPr lang="en-US" altLang="ja-JP" sz="2000" b="1" dirty="0"/>
          </a:p>
          <a:p>
            <a:pPr>
              <a:buFont typeface="Arial" pitchFamily="34" charset="0"/>
              <a:buChar char="•"/>
            </a:pPr>
            <a:r>
              <a:rPr lang="ja-JP" altLang="en-US" sz="2000" b="1" dirty="0"/>
              <a:t>食品以外（ティーバック等）</a:t>
            </a:r>
            <a:r>
              <a:rPr lang="en-US" altLang="ja-JP" sz="2000" b="1" dirty="0"/>
              <a:t>0.7%</a:t>
            </a:r>
            <a:endParaRPr lang="ja-JP" altLang="en-US" sz="2000" b="1" dirty="0"/>
          </a:p>
        </p:txBody>
      </p:sp>
      <p:sp>
        <p:nvSpPr>
          <p:cNvPr id="2" name="下矢印 1"/>
          <p:cNvSpPr/>
          <p:nvPr/>
        </p:nvSpPr>
        <p:spPr>
          <a:xfrm rot="17770862">
            <a:off x="6462787" y="4755639"/>
            <a:ext cx="739035" cy="4759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スライド番号プレースホルダー 3"/>
          <p:cNvSpPr>
            <a:spLocks noGrp="1"/>
          </p:cNvSpPr>
          <p:nvPr>
            <p:ph type="sldNum" sz="quarter" idx="12"/>
          </p:nvPr>
        </p:nvSpPr>
        <p:spPr/>
        <p:txBody>
          <a:bodyPr/>
          <a:lstStyle/>
          <a:p>
            <a:fld id="{DF8AF3E8-5F72-4F77-8EA5-0D1F79AD4F61}" type="slidenum">
              <a:rPr kumimoji="1" lang="ja-JP" altLang="en-US" smtClean="0"/>
              <a:pPr/>
              <a:t>7</a:t>
            </a:fld>
            <a:endParaRPr kumimoji="1" lang="ja-JP" altLang="en-US"/>
          </a:p>
        </p:txBody>
      </p:sp>
    </p:spTree>
    <p:extLst>
      <p:ext uri="{BB962C8B-B14F-4D97-AF65-F5344CB8AC3E}">
        <p14:creationId xmlns:p14="http://schemas.microsoft.com/office/powerpoint/2010/main" xmlns="" val="137763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272480" y="332657"/>
            <a:ext cx="9361040" cy="619844"/>
          </a:xfrm>
        </p:spPr>
        <p:txBody>
          <a:bodyPr>
            <a:normAutofit fontScale="90000"/>
          </a:bodyPr>
          <a:lstStyle/>
          <a:p>
            <a:r>
              <a:rPr kumimoji="1" lang="ja-JP" altLang="en-US" sz="4400" dirty="0" smtClean="0"/>
              <a:t>岡山市　家庭からでる生ごみ組成調査</a:t>
            </a:r>
            <a:endParaRPr kumimoji="1" lang="ja-JP" altLang="en-US" sz="4400" dirty="0"/>
          </a:p>
        </p:txBody>
      </p:sp>
      <p:sp>
        <p:nvSpPr>
          <p:cNvPr id="5" name="サブタイトル 4"/>
          <p:cNvSpPr>
            <a:spLocks noGrp="1"/>
          </p:cNvSpPr>
          <p:nvPr>
            <p:ph type="subTitle" idx="1"/>
          </p:nvPr>
        </p:nvSpPr>
        <p:spPr>
          <a:xfrm>
            <a:off x="272480" y="1916832"/>
            <a:ext cx="9361040" cy="4176464"/>
          </a:xfrm>
        </p:spPr>
        <p:txBody>
          <a:bodyPr>
            <a:normAutofit/>
          </a:bodyPr>
          <a:lstStyle/>
          <a:p>
            <a:pPr algn="l"/>
            <a:r>
              <a:rPr kumimoji="1" lang="ja-JP" altLang="en-US" sz="2800" dirty="0" smtClean="0">
                <a:solidFill>
                  <a:schemeClr val="tx1"/>
                </a:solidFill>
              </a:rPr>
              <a:t>実施対象：岡山市在住の一般市民</a:t>
            </a:r>
            <a:r>
              <a:rPr kumimoji="1" lang="en-US" altLang="ja-JP" sz="2800" dirty="0" smtClean="0">
                <a:solidFill>
                  <a:schemeClr val="tx1"/>
                </a:solidFill>
              </a:rPr>
              <a:t>53</a:t>
            </a:r>
            <a:r>
              <a:rPr kumimoji="1" lang="ja-JP" altLang="en-US" sz="2800" dirty="0" smtClean="0">
                <a:solidFill>
                  <a:schemeClr val="tx1"/>
                </a:solidFill>
              </a:rPr>
              <a:t>名</a:t>
            </a:r>
            <a:endParaRPr lang="en-US" altLang="ja-JP" sz="2800" dirty="0" smtClean="0">
              <a:solidFill>
                <a:schemeClr val="tx1"/>
              </a:solidFill>
            </a:endParaRPr>
          </a:p>
          <a:p>
            <a:pPr algn="l">
              <a:spcBef>
                <a:spcPts val="1800"/>
              </a:spcBef>
            </a:pPr>
            <a:r>
              <a:rPr lang="ja-JP" altLang="en-US" sz="2800" dirty="0" smtClean="0">
                <a:solidFill>
                  <a:schemeClr val="tx1"/>
                </a:solidFill>
              </a:rPr>
              <a:t>実施方法：</a:t>
            </a:r>
            <a:r>
              <a:rPr lang="en-US" altLang="ja-JP" sz="2800" dirty="0" smtClean="0">
                <a:solidFill>
                  <a:schemeClr val="tx1"/>
                </a:solidFill>
              </a:rPr>
              <a:t>1</a:t>
            </a:r>
            <a:r>
              <a:rPr lang="ja-JP" altLang="en-US" sz="2800" dirty="0" smtClean="0">
                <a:solidFill>
                  <a:schemeClr val="tx1"/>
                </a:solidFill>
              </a:rPr>
              <a:t>週間で生ごみがどのくらい排出されるのか、当日発生したものおよび捨てようとするものすべてを対象に、</a:t>
            </a:r>
            <a:r>
              <a:rPr lang="en-US" altLang="ja-JP" sz="2800" dirty="0" smtClean="0">
                <a:solidFill>
                  <a:schemeClr val="tx1"/>
                </a:solidFill>
              </a:rPr>
              <a:t>1</a:t>
            </a:r>
            <a:r>
              <a:rPr lang="ja-JP" altLang="en-US" sz="2800" dirty="0" smtClean="0">
                <a:solidFill>
                  <a:schemeClr val="tx1"/>
                </a:solidFill>
              </a:rPr>
              <a:t>日ごとに計量。</a:t>
            </a:r>
            <a:endParaRPr lang="en-US" altLang="ja-JP" sz="2800" dirty="0" smtClean="0">
              <a:solidFill>
                <a:schemeClr val="tx1"/>
              </a:solidFill>
            </a:endParaRPr>
          </a:p>
          <a:p>
            <a:pPr algn="l">
              <a:spcBef>
                <a:spcPts val="1800"/>
              </a:spcBef>
            </a:pPr>
            <a:r>
              <a:rPr lang="ja-JP" altLang="en-US" sz="2800" dirty="0" smtClean="0">
                <a:solidFill>
                  <a:schemeClr val="tx1"/>
                </a:solidFill>
              </a:rPr>
              <a:t>実施期間：</a:t>
            </a:r>
            <a:r>
              <a:rPr lang="en-US" altLang="ja-JP" sz="2800" dirty="0" smtClean="0">
                <a:solidFill>
                  <a:schemeClr val="tx1"/>
                </a:solidFill>
              </a:rPr>
              <a:t>1</a:t>
            </a:r>
            <a:r>
              <a:rPr lang="ja-JP" altLang="en-US" sz="2800" dirty="0" smtClean="0">
                <a:solidFill>
                  <a:schemeClr val="tx1"/>
                </a:solidFill>
              </a:rPr>
              <a:t>回目　平成</a:t>
            </a:r>
            <a:r>
              <a:rPr lang="en-US" altLang="ja-JP" sz="2800" dirty="0" smtClean="0">
                <a:solidFill>
                  <a:schemeClr val="tx1"/>
                </a:solidFill>
              </a:rPr>
              <a:t>25</a:t>
            </a:r>
            <a:r>
              <a:rPr lang="ja-JP" altLang="en-US" sz="2800" dirty="0" smtClean="0">
                <a:solidFill>
                  <a:schemeClr val="tx1"/>
                </a:solidFill>
              </a:rPr>
              <a:t>年</a:t>
            </a:r>
            <a:r>
              <a:rPr lang="en-US" altLang="ja-JP" sz="2800" dirty="0" smtClean="0">
                <a:solidFill>
                  <a:schemeClr val="tx1"/>
                </a:solidFill>
              </a:rPr>
              <a:t>10</a:t>
            </a:r>
            <a:r>
              <a:rPr lang="ja-JP" altLang="en-US" sz="2800" dirty="0" smtClean="0">
                <a:solidFill>
                  <a:schemeClr val="tx1"/>
                </a:solidFill>
              </a:rPr>
              <a:t>月</a:t>
            </a:r>
            <a:r>
              <a:rPr lang="en-US" altLang="ja-JP" sz="2800" dirty="0" smtClean="0">
                <a:solidFill>
                  <a:schemeClr val="tx1"/>
                </a:solidFill>
              </a:rPr>
              <a:t>7</a:t>
            </a:r>
            <a:r>
              <a:rPr lang="ja-JP" altLang="en-US" sz="2800" dirty="0" smtClean="0">
                <a:solidFill>
                  <a:schemeClr val="tx1"/>
                </a:solidFill>
              </a:rPr>
              <a:t>日～</a:t>
            </a:r>
            <a:r>
              <a:rPr lang="en-US" altLang="ja-JP" sz="2800" dirty="0" smtClean="0">
                <a:solidFill>
                  <a:schemeClr val="tx1"/>
                </a:solidFill>
              </a:rPr>
              <a:t>10</a:t>
            </a:r>
            <a:r>
              <a:rPr lang="ja-JP" altLang="en-US" sz="2800" dirty="0" smtClean="0">
                <a:solidFill>
                  <a:schemeClr val="tx1"/>
                </a:solidFill>
              </a:rPr>
              <a:t>月</a:t>
            </a:r>
            <a:r>
              <a:rPr lang="en-US" altLang="ja-JP" sz="2800" dirty="0" smtClean="0">
                <a:solidFill>
                  <a:schemeClr val="tx1"/>
                </a:solidFill>
              </a:rPr>
              <a:t>31</a:t>
            </a:r>
            <a:r>
              <a:rPr lang="ja-JP" altLang="en-US" sz="2800" dirty="0" smtClean="0">
                <a:solidFill>
                  <a:schemeClr val="tx1"/>
                </a:solidFill>
              </a:rPr>
              <a:t>日</a:t>
            </a:r>
            <a:endParaRPr lang="en-US" altLang="ja-JP" sz="2800" dirty="0" smtClean="0">
              <a:solidFill>
                <a:schemeClr val="tx1"/>
              </a:solidFill>
            </a:endParaRPr>
          </a:p>
          <a:p>
            <a:pPr algn="l">
              <a:spcBef>
                <a:spcPts val="1800"/>
              </a:spcBef>
            </a:pPr>
            <a:r>
              <a:rPr lang="en-US" altLang="ja-JP" sz="2800" dirty="0" smtClean="0">
                <a:solidFill>
                  <a:schemeClr val="tx1"/>
                </a:solidFill>
              </a:rPr>
              <a:t>	</a:t>
            </a:r>
            <a:r>
              <a:rPr lang="ja-JP" altLang="en-US" sz="2800" dirty="0" smtClean="0">
                <a:solidFill>
                  <a:schemeClr val="tx1"/>
                </a:solidFill>
              </a:rPr>
              <a:t>　　　（任意の連続した</a:t>
            </a:r>
            <a:r>
              <a:rPr lang="en-US" altLang="ja-JP" sz="2800" dirty="0" smtClean="0">
                <a:solidFill>
                  <a:schemeClr val="tx1"/>
                </a:solidFill>
              </a:rPr>
              <a:t>7</a:t>
            </a:r>
            <a:r>
              <a:rPr lang="ja-JP" altLang="en-US" sz="2800" dirty="0" smtClean="0">
                <a:solidFill>
                  <a:schemeClr val="tx1"/>
                </a:solidFill>
              </a:rPr>
              <a:t>日間）</a:t>
            </a:r>
            <a:endParaRPr lang="en-US" altLang="ja-JP" sz="2800" dirty="0" smtClean="0">
              <a:solidFill>
                <a:schemeClr val="tx1"/>
              </a:solidFill>
            </a:endParaRPr>
          </a:p>
          <a:p>
            <a:pPr algn="l">
              <a:spcBef>
                <a:spcPts val="1800"/>
              </a:spcBef>
            </a:pPr>
            <a:r>
              <a:rPr lang="en-US" altLang="ja-JP" sz="2800" dirty="0" smtClean="0">
                <a:solidFill>
                  <a:schemeClr val="tx1"/>
                </a:solidFill>
              </a:rPr>
              <a:t>	</a:t>
            </a:r>
            <a:r>
              <a:rPr lang="ja-JP" altLang="en-US" sz="2800" dirty="0" smtClean="0">
                <a:solidFill>
                  <a:schemeClr val="tx1"/>
                </a:solidFill>
              </a:rPr>
              <a:t>　　　</a:t>
            </a:r>
            <a:r>
              <a:rPr lang="en-US" altLang="ja-JP" sz="2800" dirty="0" smtClean="0">
                <a:solidFill>
                  <a:schemeClr val="tx1"/>
                </a:solidFill>
              </a:rPr>
              <a:t>2</a:t>
            </a:r>
            <a:r>
              <a:rPr lang="ja-JP" altLang="en-US" sz="2800" dirty="0" smtClean="0">
                <a:solidFill>
                  <a:schemeClr val="tx1"/>
                </a:solidFill>
              </a:rPr>
              <a:t>回目　平成</a:t>
            </a:r>
            <a:r>
              <a:rPr lang="en-US" altLang="ja-JP" sz="2800" dirty="0" smtClean="0">
                <a:solidFill>
                  <a:schemeClr val="tx1"/>
                </a:solidFill>
              </a:rPr>
              <a:t>25</a:t>
            </a:r>
            <a:r>
              <a:rPr lang="ja-JP" altLang="en-US" sz="2800" dirty="0" smtClean="0">
                <a:solidFill>
                  <a:schemeClr val="tx1"/>
                </a:solidFill>
              </a:rPr>
              <a:t>年</a:t>
            </a:r>
            <a:r>
              <a:rPr lang="en-US" altLang="ja-JP" sz="2800" dirty="0" smtClean="0">
                <a:solidFill>
                  <a:schemeClr val="tx1"/>
                </a:solidFill>
              </a:rPr>
              <a:t>12</a:t>
            </a:r>
            <a:r>
              <a:rPr lang="ja-JP" altLang="ja-JP" sz="2800" dirty="0" smtClean="0">
                <a:solidFill>
                  <a:schemeClr val="tx1"/>
                </a:solidFill>
              </a:rPr>
              <a:t>月</a:t>
            </a:r>
            <a:r>
              <a:rPr lang="en-US" altLang="ja-JP" sz="2800" dirty="0" smtClean="0">
                <a:solidFill>
                  <a:schemeClr val="tx1"/>
                </a:solidFill>
              </a:rPr>
              <a:t>19</a:t>
            </a:r>
            <a:r>
              <a:rPr lang="ja-JP" altLang="ja-JP" sz="2800" dirty="0" smtClean="0">
                <a:solidFill>
                  <a:schemeClr val="tx1"/>
                </a:solidFill>
              </a:rPr>
              <a:t>日～</a:t>
            </a:r>
            <a:r>
              <a:rPr lang="en-US" altLang="ja-JP" sz="2800" dirty="0" smtClean="0">
                <a:solidFill>
                  <a:schemeClr val="tx1"/>
                </a:solidFill>
              </a:rPr>
              <a:t>12</a:t>
            </a:r>
            <a:r>
              <a:rPr lang="ja-JP" altLang="ja-JP" sz="2800" dirty="0" smtClean="0">
                <a:solidFill>
                  <a:schemeClr val="tx1"/>
                </a:solidFill>
              </a:rPr>
              <a:t>月</a:t>
            </a:r>
            <a:r>
              <a:rPr lang="en-US" altLang="ja-JP" sz="2800" dirty="0" smtClean="0">
                <a:solidFill>
                  <a:schemeClr val="tx1"/>
                </a:solidFill>
              </a:rPr>
              <a:t>25</a:t>
            </a:r>
            <a:r>
              <a:rPr lang="ja-JP" altLang="ja-JP" sz="2800" dirty="0" smtClean="0">
                <a:solidFill>
                  <a:schemeClr val="tx1"/>
                </a:solidFill>
              </a:rPr>
              <a:t>日</a:t>
            </a:r>
            <a:endParaRPr lang="en-US" altLang="ja-JP" sz="2800" dirty="0" smtClean="0">
              <a:solidFill>
                <a:schemeClr val="tx1"/>
              </a:solidFill>
            </a:endParaRPr>
          </a:p>
          <a:p>
            <a:pPr algn="l"/>
            <a:endParaRPr lang="en-US" altLang="ja-JP" sz="2800" dirty="0" smtClean="0">
              <a:solidFill>
                <a:schemeClr val="tx1"/>
              </a:solidFill>
            </a:endParaRPr>
          </a:p>
          <a:p>
            <a:pPr algn="l"/>
            <a:endParaRPr kumimoji="1" lang="ja-JP" altLang="en-US" sz="2800" dirty="0">
              <a:solidFill>
                <a:schemeClr val="tx1"/>
              </a:solidFill>
            </a:endParaRPr>
          </a:p>
        </p:txBody>
      </p:sp>
      <p:sp>
        <p:nvSpPr>
          <p:cNvPr id="6" name="スライド番号プレースホルダ 31"/>
          <p:cNvSpPr>
            <a:spLocks noGrp="1"/>
          </p:cNvSpPr>
          <p:nvPr>
            <p:ph type="sldNum" sz="quarter" idx="12"/>
          </p:nvPr>
        </p:nvSpPr>
        <p:spPr>
          <a:xfrm>
            <a:off x="7099300" y="6356351"/>
            <a:ext cx="2311400" cy="365125"/>
          </a:xfrm>
        </p:spPr>
        <p:txBody>
          <a:bodyPr/>
          <a:lstStyle/>
          <a:p>
            <a:fld id="{4F1D91A3-24D0-4009-B435-E36DA5E0B517}" type="slidenum">
              <a:rPr kumimoji="1" lang="ja-JP" altLang="en-US" smtClean="0"/>
              <a:pPr/>
              <a:t>8</a:t>
            </a:fld>
            <a:endParaRPr kumimoji="1" lang="ja-JP" altLang="en-US" dirty="0"/>
          </a:p>
        </p:txBody>
      </p:sp>
    </p:spTree>
    <p:extLst>
      <p:ext uri="{BB962C8B-B14F-4D97-AF65-F5344CB8AC3E}">
        <p14:creationId xmlns:p14="http://schemas.microsoft.com/office/powerpoint/2010/main" xmlns="" val="2582356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 name="Rectangle 2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2070" name="Text Box 22"/>
          <p:cNvSpPr txBox="1">
            <a:spLocks noChangeArrowheads="1"/>
          </p:cNvSpPr>
          <p:nvPr/>
        </p:nvSpPr>
        <p:spPr bwMode="auto">
          <a:xfrm>
            <a:off x="2144688" y="548680"/>
            <a:ext cx="6162685" cy="504056"/>
          </a:xfrm>
          <a:prstGeom prst="rect">
            <a:avLst/>
          </a:prstGeom>
          <a:noFill/>
          <a:ln w="19050">
            <a:noFill/>
            <a:miter lim="800000"/>
            <a:headEnd/>
            <a:tailEnd/>
          </a:ln>
          <a:effec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3600" dirty="0" smtClean="0">
                <a:latin typeface="ＭＳ Ｐゴシック" pitchFamily="50" charset="-128"/>
                <a:ea typeface="ＭＳ Ｐゴシック" pitchFamily="50" charset="-128"/>
                <a:cs typeface="Times New Roman" pitchFamily="18" charset="0"/>
              </a:rPr>
              <a:t>生ごみ組成調査のながれ</a:t>
            </a:r>
            <a:endParaRPr kumimoji="1" lang="ja-JP" altLang="ja-JP" sz="36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2062" name="Text Box 14"/>
          <p:cNvSpPr txBox="1">
            <a:spLocks noChangeArrowheads="1"/>
          </p:cNvSpPr>
          <p:nvPr/>
        </p:nvSpPr>
        <p:spPr bwMode="auto">
          <a:xfrm>
            <a:off x="1364258" y="4643872"/>
            <a:ext cx="3474179" cy="50032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b="1"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第２回生ごみ組成調査</a:t>
            </a:r>
            <a:endParaRPr kumimoji="1" lang="ja-JP" b="1"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2061" name="Text Box 13"/>
          <p:cNvSpPr txBox="1">
            <a:spLocks noChangeArrowheads="1"/>
          </p:cNvSpPr>
          <p:nvPr/>
        </p:nvSpPr>
        <p:spPr bwMode="auto">
          <a:xfrm>
            <a:off x="4874991" y="4597772"/>
            <a:ext cx="4874125" cy="697160"/>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ja-JP" sz="16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ワークショップ前後での生ごみ組成の変化</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16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等について把握する</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2060" name="Text Box 12"/>
          <p:cNvSpPr txBox="1">
            <a:spLocks noChangeArrowheads="1"/>
          </p:cNvSpPr>
          <p:nvPr/>
        </p:nvSpPr>
        <p:spPr bwMode="auto">
          <a:xfrm>
            <a:off x="1364601" y="3661669"/>
            <a:ext cx="3474179" cy="502869"/>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b="1"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ワークショップ</a:t>
            </a:r>
            <a:endParaRPr kumimoji="1" lang="ja-JP" b="1"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2059" name="Text Box 11"/>
          <p:cNvSpPr txBox="1">
            <a:spLocks noChangeArrowheads="1"/>
          </p:cNvSpPr>
          <p:nvPr/>
        </p:nvSpPr>
        <p:spPr bwMode="auto">
          <a:xfrm>
            <a:off x="4953000" y="3013597"/>
            <a:ext cx="5460607" cy="935895"/>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ja-JP" sz="16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食品ロスの現状</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ja-JP" sz="16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食品ロス削減のための手法</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ja-JP" sz="16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食品ロス削減による多様なメリット</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16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等について参加者が共に意見交換し、</a:t>
            </a:r>
            <a:r>
              <a:rPr kumimoji="1" lang="ja-JP" altLang="en-US" sz="16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学びあえる</a:t>
            </a:r>
            <a:endParaRPr kumimoji="1" lang="en-US" altLang="ja-JP" sz="16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16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食品ロス削減</a:t>
            </a:r>
            <a:r>
              <a:rPr kumimoji="1" lang="ja-JP" altLang="en-US" sz="16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ワークショップを開催</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2058" name="Text Box 10"/>
          <p:cNvSpPr txBox="1">
            <a:spLocks noChangeArrowheads="1"/>
          </p:cNvSpPr>
          <p:nvPr/>
        </p:nvSpPr>
        <p:spPr bwMode="auto">
          <a:xfrm>
            <a:off x="1364258" y="3090184"/>
            <a:ext cx="3474179" cy="521917"/>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b="1"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食品ロス削減</a:t>
            </a:r>
            <a:endParaRPr kumimoji="1" lang="ja-JP" b="1"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b="1"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教育プログラムの作成</a:t>
            </a:r>
            <a:endParaRPr kumimoji="1" lang="ja-JP" b="1"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2057" name="Text Box 9"/>
          <p:cNvSpPr txBox="1">
            <a:spLocks noChangeArrowheads="1"/>
          </p:cNvSpPr>
          <p:nvPr/>
        </p:nvSpPr>
        <p:spPr bwMode="auto">
          <a:xfrm>
            <a:off x="1364258" y="2177147"/>
            <a:ext cx="3474179" cy="50032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74295" tIns="8890" rIns="74295" bIns="8890" numCol="1" anchor="ctr" anchorCtr="0" compatLnSpc="1">
            <a:prstTxWarp prst="textNoShape">
              <a:avLst/>
            </a:prstTxWarp>
          </a:bodyPr>
          <a:lstStyle/>
          <a:p>
            <a:pPr algn="ctr" fontAlgn="base">
              <a:spcBef>
                <a:spcPct val="0"/>
              </a:spcBef>
              <a:spcAft>
                <a:spcPct val="0"/>
              </a:spcAft>
            </a:pPr>
            <a:r>
              <a:rPr lang="ja-JP" b="1" dirty="0" smtClean="0">
                <a:latin typeface="ＭＳ Ｐゴシック" pitchFamily="50" charset="-128"/>
                <a:ea typeface="ＭＳ Ｐゴシック" pitchFamily="50" charset="-128"/>
                <a:cs typeface="Times New Roman" pitchFamily="18" charset="0"/>
              </a:rPr>
              <a:t>第</a:t>
            </a:r>
            <a:r>
              <a:rPr lang="en-US" altLang="ja-JP" b="1" dirty="0" smtClean="0">
                <a:latin typeface="ＭＳ Ｐゴシック" pitchFamily="50" charset="-128"/>
                <a:ea typeface="ＭＳ Ｐゴシック" pitchFamily="50" charset="-128"/>
                <a:cs typeface="Times New Roman" pitchFamily="18" charset="0"/>
              </a:rPr>
              <a:t>1</a:t>
            </a:r>
            <a:r>
              <a:rPr lang="ja-JP" altLang="en-US" b="1" dirty="0" smtClean="0">
                <a:latin typeface="ＭＳ Ｐゴシック" pitchFamily="50" charset="-128"/>
                <a:ea typeface="ＭＳ Ｐゴシック" pitchFamily="50" charset="-128"/>
                <a:cs typeface="Times New Roman" pitchFamily="18" charset="0"/>
              </a:rPr>
              <a:t>回生ごみ組成調査</a:t>
            </a:r>
          </a:p>
        </p:txBody>
      </p:sp>
      <p:sp>
        <p:nvSpPr>
          <p:cNvPr id="2056" name="Text Box 8"/>
          <p:cNvSpPr txBox="1">
            <a:spLocks noChangeArrowheads="1"/>
          </p:cNvSpPr>
          <p:nvPr/>
        </p:nvSpPr>
        <p:spPr bwMode="auto">
          <a:xfrm>
            <a:off x="4874991" y="2077493"/>
            <a:ext cx="5031009" cy="914943"/>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ja-JP" sz="16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食べ残しや手つかずのものの割合</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1" lang="ja-JP" sz="16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手つかずの食品のうち賞味期限前や期限後どれくらいの期間のものが廃棄されるか等について把握</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29" name="下矢印 28"/>
          <p:cNvSpPr/>
          <p:nvPr/>
        </p:nvSpPr>
        <p:spPr>
          <a:xfrm>
            <a:off x="2924775" y="2725564"/>
            <a:ext cx="390043" cy="36004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b="1"/>
          </a:p>
        </p:txBody>
      </p:sp>
      <p:sp>
        <p:nvSpPr>
          <p:cNvPr id="30" name="下矢印 29"/>
          <p:cNvSpPr/>
          <p:nvPr/>
        </p:nvSpPr>
        <p:spPr>
          <a:xfrm>
            <a:off x="2924775" y="4237732"/>
            <a:ext cx="390043" cy="36004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b="1"/>
          </a:p>
        </p:txBody>
      </p:sp>
    </p:spTree>
    <p:extLst>
      <p:ext uri="{BB962C8B-B14F-4D97-AF65-F5344CB8AC3E}">
        <p14:creationId xmlns:p14="http://schemas.microsoft.com/office/powerpoint/2010/main" xmlns="" val="2913962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2023</TotalTime>
  <Words>3584</Words>
  <Application>Microsoft Office PowerPoint</Application>
  <PresentationFormat>A4 210 x 297 mm</PresentationFormat>
  <Paragraphs>953</Paragraphs>
  <Slides>51</Slides>
  <Notes>38</Notes>
  <HiddenSlides>0</HiddenSlides>
  <MMClips>0</MMClips>
  <ScaleCrop>false</ScaleCrop>
  <HeadingPairs>
    <vt:vector size="4" baseType="variant">
      <vt:variant>
        <vt:lpstr>テーマ</vt:lpstr>
      </vt:variant>
      <vt:variant>
        <vt:i4>2</vt:i4>
      </vt:variant>
      <vt:variant>
        <vt:lpstr>スライド タイトル</vt:lpstr>
      </vt:variant>
      <vt:variant>
        <vt:i4>51</vt:i4>
      </vt:variant>
    </vt:vector>
  </HeadingPairs>
  <TitlesOfParts>
    <vt:vector size="53" baseType="lpstr">
      <vt:lpstr>1_Office テーマ</vt:lpstr>
      <vt:lpstr>Office テーマ</vt:lpstr>
      <vt:lpstr>岡山市食品ロス削減 啓発プログラム</vt:lpstr>
      <vt:lpstr>スライド 2</vt:lpstr>
      <vt:lpstr>スライド 3</vt:lpstr>
      <vt:lpstr>スライド 4</vt:lpstr>
      <vt:lpstr>岡山市の現状</vt:lpstr>
      <vt:lpstr>岡山市の家庭系ごみ</vt:lpstr>
      <vt:lpstr>スライド 7</vt:lpstr>
      <vt:lpstr>岡山市　家庭からでる生ごみ組成調査</vt:lpstr>
      <vt:lpstr>スライド 9</vt:lpstr>
      <vt:lpstr>スライド 10</vt:lpstr>
      <vt:lpstr>調査参加者の年代</vt:lpstr>
      <vt:lpstr>調査参加者の性別</vt:lpstr>
      <vt:lpstr>調査参加者の職業</vt:lpstr>
      <vt:lpstr>調査1回目、2回目の 1人当たりの生ごみの重量(g/週) </vt:lpstr>
      <vt:lpstr>生ごみの内訳</vt:lpstr>
      <vt:lpstr>手つかず食品の内訳</vt:lpstr>
      <vt:lpstr>A.高齢世帯向けテキスト導入部</vt:lpstr>
      <vt:lpstr>世帯平均年齢と調理くず量との関係</vt:lpstr>
      <vt:lpstr>世帯平均年齢と「食料品がまだ残っているのに同じものを購入してしまう」行動の関係</vt:lpstr>
      <vt:lpstr>B.若い世帯向けテキスト導入部</vt:lpstr>
      <vt:lpstr>世帯平均年齢と食べ残し量との関係</vt:lpstr>
      <vt:lpstr>お惣菜やおにぎりを家で食べる回数と 食べ残し量との関係</vt:lpstr>
      <vt:lpstr>食品ロスという言葉を知っているかどうかと 食べ残しごみ量との関係</vt:lpstr>
      <vt:lpstr>食品ロスとは？</vt:lpstr>
      <vt:lpstr>スライド 25</vt:lpstr>
      <vt:lpstr>スライド 26</vt:lpstr>
      <vt:lpstr>スライド 27</vt:lpstr>
      <vt:lpstr>スライド 28</vt:lpstr>
      <vt:lpstr>スライド 29</vt:lpstr>
      <vt:lpstr>スライド 30</vt:lpstr>
      <vt:lpstr>スライド 31</vt:lpstr>
      <vt:lpstr>スライド 32</vt:lpstr>
      <vt:lpstr>スライド 33</vt:lpstr>
      <vt:lpstr>スライド 34</vt:lpstr>
      <vt:lpstr>スライド 35</vt:lpstr>
      <vt:lpstr>スライド 36</vt:lpstr>
      <vt:lpstr>スライド 37</vt:lpstr>
      <vt:lpstr>スライド 38</vt:lpstr>
      <vt:lpstr>スライド 39</vt:lpstr>
      <vt:lpstr>スライド 40</vt:lpstr>
      <vt:lpstr>スライド 41</vt:lpstr>
      <vt:lpstr>スライド 42</vt:lpstr>
      <vt:lpstr>スライド 43</vt:lpstr>
      <vt:lpstr>企業が できることは？</vt:lpstr>
      <vt:lpstr>企業のロス</vt:lpstr>
      <vt:lpstr>商習慣の廃止</vt:lpstr>
      <vt:lpstr>フードバンク</vt:lpstr>
      <vt:lpstr>スライド 48</vt:lpstr>
      <vt:lpstr>スライド 49</vt:lpstr>
      <vt:lpstr>食べ物への 感謝の心を大切にする</vt:lpstr>
      <vt:lpstr>スライド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riswme</dc:creator>
  <cp:lastModifiedBy>Fukuike</cp:lastModifiedBy>
  <cp:revision>209</cp:revision>
  <cp:lastPrinted>2014-03-26T00:21:35Z</cp:lastPrinted>
  <dcterms:created xsi:type="dcterms:W3CDTF">2014-03-18T00:16:44Z</dcterms:created>
  <dcterms:modified xsi:type="dcterms:W3CDTF">2014-05-16T04:11:12Z</dcterms:modified>
</cp:coreProperties>
</file>